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5" r:id="rId3"/>
    <p:sldId id="262" r:id="rId4"/>
    <p:sldId id="263" r:id="rId5"/>
    <p:sldId id="261" r:id="rId6"/>
    <p:sldId id="264" r:id="rId7"/>
    <p:sldId id="267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77" r:id="rId16"/>
    <p:sldId id="276" r:id="rId17"/>
    <p:sldId id="274" r:id="rId18"/>
    <p:sldId id="273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686B0-717B-4943-83D1-D51DE0AFBF26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A0C90C-2D36-4F28-8E31-15F8E5A0C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0C90C-2D36-4F28-8E31-15F8E5A0C66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5AE66-CD9C-4F2C-9249-0EB94D2CFF61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B68A-E082-4C9B-B13D-BE964956A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5AE66-CD9C-4F2C-9249-0EB94D2CFF61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B68A-E082-4C9B-B13D-BE964956A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5AE66-CD9C-4F2C-9249-0EB94D2CFF61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B68A-E082-4C9B-B13D-BE964956A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5AE66-CD9C-4F2C-9249-0EB94D2CFF61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B68A-E082-4C9B-B13D-BE964956A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5AE66-CD9C-4F2C-9249-0EB94D2CFF61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B68A-E082-4C9B-B13D-BE964956A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5AE66-CD9C-4F2C-9249-0EB94D2CFF61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B68A-E082-4C9B-B13D-BE964956A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5AE66-CD9C-4F2C-9249-0EB94D2CFF61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B68A-E082-4C9B-B13D-BE964956A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5AE66-CD9C-4F2C-9249-0EB94D2CFF61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B68A-E082-4C9B-B13D-BE964956A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5AE66-CD9C-4F2C-9249-0EB94D2CFF61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B68A-E082-4C9B-B13D-BE964956A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5AE66-CD9C-4F2C-9249-0EB94D2CFF61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B68A-E082-4C9B-B13D-BE964956A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5AE66-CD9C-4F2C-9249-0EB94D2CFF61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DB68A-E082-4C9B-B13D-BE964956A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5AE66-CD9C-4F2C-9249-0EB94D2CFF61}" type="datetimeFigureOut">
              <a:rPr lang="ru-RU" smtClean="0"/>
              <a:pPr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DB68A-E082-4C9B-B13D-BE964956A9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&#1089;&#1076;&#1072;&#1084;&#1075;&#1080;&#1072;.&#1088;&#1092;/?redir=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Квадратные уравнения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357818" y="5214950"/>
            <a:ext cx="2786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математики МБОУ «Путинская СОШ»</a:t>
            </a:r>
          </a:p>
          <a:p>
            <a:r>
              <a:rPr lang="ru-RU" smtClean="0"/>
              <a:t>Катаева В.Л.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Решите уравнения, используя эти свойства: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714348" y="1928802"/>
          <a:ext cx="7643865" cy="20634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47955"/>
                <a:gridCol w="2547955"/>
                <a:gridCol w="2547955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</a:t>
                      </a: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группа.                                                             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1) 2х</a:t>
                      </a:r>
                      <a:r>
                        <a:rPr lang="ru-RU" sz="24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– 3х + 1 = 0                                             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2)  х</a:t>
                      </a:r>
                      <a:r>
                        <a:rPr lang="ru-RU" sz="24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+9х +20 = 0                                               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3)10х</a:t>
                      </a:r>
                      <a:r>
                        <a:rPr lang="ru-RU" sz="24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– 8х - 2= 0                                         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II</a:t>
                      </a: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группа. 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1) 3х</a:t>
                      </a:r>
                      <a:r>
                        <a:rPr lang="ru-RU" sz="24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– 8х + 5 = 0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2)х</a:t>
                      </a:r>
                      <a:r>
                        <a:rPr lang="ru-RU" sz="24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+ 2х -24 = 0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3)2 х</a:t>
                      </a:r>
                      <a:r>
                        <a:rPr lang="ru-RU" sz="24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-7х +5 = 0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III </a:t>
                      </a: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группа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1)х</a:t>
                      </a:r>
                      <a:r>
                        <a:rPr lang="ru-RU" sz="24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+5х-6=0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2)5х</a:t>
                      </a:r>
                      <a:r>
                        <a:rPr lang="ru-RU" sz="24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-7х</a:t>
                      </a:r>
                      <a:r>
                        <a:rPr lang="en-US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+2</a:t>
                      </a: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=0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3)100х</a:t>
                      </a:r>
                      <a:r>
                        <a:rPr lang="ru-RU" sz="2400" b="1" baseline="30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ru-RU" sz="2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-99х-199=0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643042" y="4744534"/>
            <a:ext cx="685801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Ответы: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1группа  1)1; 0,5. 2) -5;-4. 3) 1;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-0,2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2группа   1)-2:4/3. 2)  -6; 4. 3) 1; 2,5.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группа 1)-6;1. 2)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0,4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3)-1;-199/100.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Соотнесите квадратные уравнения и способы их решения: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ru-RU" b="1" i="1" dirty="0"/>
              <a:t>2х</a:t>
            </a:r>
            <a:r>
              <a:rPr lang="ru-RU" b="1" i="1" baseline="30000" dirty="0"/>
              <a:t>2 </a:t>
            </a:r>
            <a:r>
              <a:rPr lang="ru-RU" b="1" i="1" dirty="0"/>
              <a:t>– 3х + 11 = </a:t>
            </a:r>
            <a:r>
              <a:rPr lang="ru-RU" b="1" i="1" dirty="0" smtClean="0"/>
              <a:t>0</a:t>
            </a:r>
            <a:endParaRPr lang="en-US" b="1" i="1" dirty="0" smtClean="0"/>
          </a:p>
          <a:p>
            <a:pPr marL="514350" indent="-514350">
              <a:buFont typeface="+mj-lt"/>
              <a:buAutoNum type="arabicParenR"/>
            </a:pPr>
            <a:r>
              <a:rPr lang="ru-RU" b="1" i="1" dirty="0"/>
              <a:t>7 х</a:t>
            </a:r>
            <a:r>
              <a:rPr lang="ru-RU" b="1" i="1" baseline="30000" dirty="0"/>
              <a:t>2</a:t>
            </a:r>
            <a:r>
              <a:rPr lang="ru-RU" b="1" i="1" dirty="0"/>
              <a:t> = 8х </a:t>
            </a:r>
            <a:endParaRPr lang="en-US" b="1" i="1" dirty="0" smtClean="0"/>
          </a:p>
          <a:p>
            <a:pPr marL="514350" indent="-514350">
              <a:buFont typeface="+mj-lt"/>
              <a:buAutoNum type="arabicParenR"/>
            </a:pPr>
            <a:r>
              <a:rPr lang="ru-RU" b="1" i="1" dirty="0" smtClean="0"/>
              <a:t> </a:t>
            </a:r>
            <a:r>
              <a:rPr lang="ru-RU" b="1" i="1" dirty="0"/>
              <a:t>х</a:t>
            </a:r>
            <a:r>
              <a:rPr lang="ru-RU" b="1" i="1" baseline="30000" dirty="0"/>
              <a:t>2</a:t>
            </a:r>
            <a:r>
              <a:rPr lang="ru-RU" b="1" i="1" dirty="0"/>
              <a:t> – 10х + 100 = 0 </a:t>
            </a:r>
            <a:endParaRPr lang="en-US" b="1" i="1" dirty="0" smtClean="0"/>
          </a:p>
          <a:p>
            <a:pPr marL="514350" indent="-514350">
              <a:buFont typeface="+mj-lt"/>
              <a:buAutoNum type="arabicParenR"/>
            </a:pPr>
            <a:r>
              <a:rPr lang="ru-RU" b="1" i="1" dirty="0" smtClean="0"/>
              <a:t> </a:t>
            </a:r>
            <a:r>
              <a:rPr lang="ru-RU" b="1" i="1" dirty="0"/>
              <a:t>х</a:t>
            </a:r>
            <a:r>
              <a:rPr lang="ru-RU" b="1" i="1" baseline="30000" dirty="0"/>
              <a:t>2</a:t>
            </a:r>
            <a:r>
              <a:rPr lang="ru-RU" b="1" i="1" dirty="0"/>
              <a:t>  –5х –6 = </a:t>
            </a:r>
            <a:r>
              <a:rPr lang="ru-RU" b="1" i="1" dirty="0" smtClean="0"/>
              <a:t>0</a:t>
            </a:r>
            <a:endParaRPr lang="en-US" b="1" i="1" dirty="0" smtClean="0"/>
          </a:p>
          <a:p>
            <a:pPr marL="514350" indent="-514350">
              <a:buFont typeface="+mj-lt"/>
              <a:buAutoNum type="arabicParenR"/>
            </a:pPr>
            <a:r>
              <a:rPr lang="ru-RU" b="1" i="1" dirty="0" smtClean="0"/>
              <a:t>– </a:t>
            </a:r>
            <a:r>
              <a:rPr lang="ru-RU" b="1" i="1" dirty="0"/>
              <a:t>2х</a:t>
            </a:r>
            <a:r>
              <a:rPr lang="ru-RU" b="1" i="1" baseline="30000" dirty="0"/>
              <a:t>2</a:t>
            </a:r>
            <a:r>
              <a:rPr lang="ru-RU" b="1" i="1" dirty="0"/>
              <a:t> + </a:t>
            </a:r>
            <a:r>
              <a:rPr lang="ru-RU" b="1" i="1" dirty="0" err="1"/>
              <a:t>х</a:t>
            </a:r>
            <a:r>
              <a:rPr lang="ru-RU" b="1" i="1" dirty="0"/>
              <a:t> +14= 0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lphaLcParenR"/>
            </a:pPr>
            <a:r>
              <a:rPr lang="ru-RU" b="1" i="1" dirty="0"/>
              <a:t>разложение на </a:t>
            </a:r>
            <a:r>
              <a:rPr lang="ru-RU" b="1" i="1" dirty="0" smtClean="0"/>
              <a:t>множители</a:t>
            </a:r>
            <a:endParaRPr lang="en-US" b="1" i="1" dirty="0" smtClean="0"/>
          </a:p>
          <a:p>
            <a:pPr marL="514350" indent="-514350">
              <a:buFont typeface="+mj-lt"/>
              <a:buAutoNum type="alphaLcParenR"/>
            </a:pPr>
            <a:r>
              <a:rPr lang="ru-RU" b="1" i="1" dirty="0"/>
              <a:t>общая  формула  </a:t>
            </a:r>
            <a:r>
              <a:rPr lang="ru-RU" b="1" i="1" dirty="0" smtClean="0"/>
              <a:t>корней</a:t>
            </a:r>
            <a:endParaRPr lang="en-US" b="1" i="1" dirty="0" smtClean="0"/>
          </a:p>
          <a:p>
            <a:pPr marL="514350" indent="-514350">
              <a:buFont typeface="+mj-lt"/>
              <a:buAutoNum type="alphaLcParenR"/>
            </a:pPr>
            <a:r>
              <a:rPr lang="ru-RU" b="1" i="1" dirty="0"/>
              <a:t> теорема Виета 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357554" y="1928802"/>
            <a:ext cx="1357322" cy="92869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3357554" y="2857496"/>
            <a:ext cx="1357322" cy="107157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2428860" y="2000240"/>
            <a:ext cx="2428892" cy="35719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571868" y="2857496"/>
            <a:ext cx="1357322" cy="92869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000364" y="3429000"/>
            <a:ext cx="1857388" cy="35719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Найдите </a:t>
            </a:r>
            <a:r>
              <a:rPr lang="ru-RU" b="1" i="1" dirty="0"/>
              <a:t>ошибки в решении уравнений: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i="1" dirty="0"/>
              <a:t>х</a:t>
            </a:r>
            <a:r>
              <a:rPr lang="ru-RU" b="1" i="1" baseline="30000" dirty="0"/>
              <a:t>2</a:t>
            </a:r>
            <a:r>
              <a:rPr lang="ru-RU" b="1" i="1" dirty="0"/>
              <a:t> – 16х – 63 =0 </a:t>
            </a:r>
            <a:endParaRPr lang="en-US" b="1" i="1" dirty="0" smtClean="0"/>
          </a:p>
          <a:p>
            <a:r>
              <a:rPr lang="en-US" b="1" dirty="0"/>
              <a:t>D </a:t>
            </a:r>
            <a:r>
              <a:rPr lang="en-US" b="1" dirty="0" smtClean="0"/>
              <a:t>=</a:t>
            </a:r>
            <a:r>
              <a:rPr lang="ru-RU" b="1" baseline="-25000" dirty="0" smtClean="0"/>
              <a:t> </a:t>
            </a:r>
            <a:r>
              <a:rPr lang="ru-RU" b="1" i="1" dirty="0"/>
              <a:t>64 – 63=1, 2 </a:t>
            </a:r>
            <a:r>
              <a:rPr lang="ru-RU" b="1" i="1" dirty="0" smtClean="0"/>
              <a:t>корня</a:t>
            </a:r>
            <a:r>
              <a:rPr lang="en-US" b="1" i="1" dirty="0" smtClean="0"/>
              <a:t>;</a:t>
            </a:r>
          </a:p>
          <a:p>
            <a:r>
              <a:rPr lang="ru-RU" b="1" i="1" dirty="0" err="1"/>
              <a:t>х</a:t>
            </a:r>
            <a:r>
              <a:rPr lang="ru-RU" b="1" i="1" dirty="0"/>
              <a:t> = </a:t>
            </a:r>
            <a:r>
              <a:rPr lang="en-US" b="1" i="1" dirty="0" smtClean="0"/>
              <a:t>          </a:t>
            </a:r>
            <a:r>
              <a:rPr lang="ru-RU" b="1" i="1" dirty="0" smtClean="0"/>
              <a:t>, </a:t>
            </a:r>
            <a:r>
              <a:rPr lang="en-US" b="1" i="1" dirty="0" smtClean="0"/>
              <a:t> </a:t>
            </a:r>
            <a:r>
              <a:rPr lang="ru-RU" b="1" i="1" dirty="0" err="1" smtClean="0"/>
              <a:t>х</a:t>
            </a:r>
            <a:r>
              <a:rPr lang="ru-RU" b="1" i="1" dirty="0" smtClean="0"/>
              <a:t> </a:t>
            </a:r>
            <a:r>
              <a:rPr lang="ru-RU" b="1" i="1" dirty="0"/>
              <a:t>= </a:t>
            </a:r>
            <a:r>
              <a:rPr lang="en-US" b="1" i="1" dirty="0" smtClean="0"/>
              <a:t>              </a:t>
            </a:r>
            <a:r>
              <a:rPr lang="ru-RU" b="1" i="1" dirty="0" smtClean="0"/>
              <a:t>, </a:t>
            </a:r>
            <a:endParaRPr lang="en-US" b="1" i="1" dirty="0" smtClean="0"/>
          </a:p>
          <a:p>
            <a:r>
              <a:rPr lang="ru-RU" b="1" i="1" dirty="0" err="1"/>
              <a:t>х</a:t>
            </a:r>
            <a:r>
              <a:rPr lang="ru-RU" b="1" i="1" dirty="0"/>
              <a:t> =-7,5;  </a:t>
            </a:r>
            <a:r>
              <a:rPr lang="ru-RU" b="1" i="1" dirty="0" err="1"/>
              <a:t>х</a:t>
            </a:r>
            <a:r>
              <a:rPr lang="ru-RU" b="1" i="1" dirty="0"/>
              <a:t> =-</a:t>
            </a:r>
            <a:r>
              <a:rPr lang="ru-RU" b="1" i="1" dirty="0" smtClean="0"/>
              <a:t>8,5</a:t>
            </a:r>
            <a:endParaRPr lang="en-US" b="1" i="1" dirty="0" smtClean="0"/>
          </a:p>
          <a:p>
            <a:r>
              <a:rPr lang="ru-RU" b="1" dirty="0"/>
              <a:t>Ответ: -7,5; -8,5 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2757494"/>
          </a:xfrm>
        </p:spPr>
        <p:txBody>
          <a:bodyPr/>
          <a:lstStyle/>
          <a:p>
            <a:r>
              <a:rPr lang="ru-RU" b="1" i="1" dirty="0" smtClean="0"/>
              <a:t>х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 – 16х – 63 =0 </a:t>
            </a:r>
            <a:endParaRPr lang="en-US" b="1" i="1" dirty="0" smtClean="0"/>
          </a:p>
          <a:p>
            <a:r>
              <a:rPr lang="en-US" b="1" dirty="0" smtClean="0"/>
              <a:t>D =</a:t>
            </a:r>
            <a:r>
              <a:rPr lang="ru-RU" b="1" baseline="-25000" dirty="0" smtClean="0"/>
              <a:t> </a:t>
            </a:r>
            <a:r>
              <a:rPr lang="ru-RU" b="1" i="1" dirty="0" smtClean="0"/>
              <a:t>64 – 63=1, 2 корня</a:t>
            </a:r>
            <a:r>
              <a:rPr lang="en-US" b="1" i="1" dirty="0" smtClean="0"/>
              <a:t>;</a:t>
            </a:r>
          </a:p>
          <a:p>
            <a:r>
              <a:rPr lang="ru-RU" b="1" i="1" dirty="0" err="1" smtClean="0"/>
              <a:t>х</a:t>
            </a:r>
            <a:r>
              <a:rPr lang="ru-RU" b="1" i="1" dirty="0" smtClean="0"/>
              <a:t> = </a:t>
            </a:r>
            <a:r>
              <a:rPr lang="en-US" b="1" i="1" dirty="0" smtClean="0"/>
              <a:t>          </a:t>
            </a:r>
            <a:r>
              <a:rPr lang="ru-RU" b="1" i="1" dirty="0" smtClean="0"/>
              <a:t>, </a:t>
            </a:r>
            <a:r>
              <a:rPr lang="en-US" b="1" i="1" dirty="0" smtClean="0"/>
              <a:t> </a:t>
            </a:r>
            <a:r>
              <a:rPr lang="ru-RU" b="1" i="1" dirty="0" err="1" smtClean="0"/>
              <a:t>х</a:t>
            </a:r>
            <a:r>
              <a:rPr lang="ru-RU" b="1" i="1" dirty="0" smtClean="0"/>
              <a:t> = </a:t>
            </a:r>
            <a:r>
              <a:rPr lang="en-US" b="1" i="1" dirty="0" smtClean="0"/>
              <a:t>              </a:t>
            </a:r>
            <a:r>
              <a:rPr lang="ru-RU" b="1" i="1" dirty="0" smtClean="0"/>
              <a:t>, </a:t>
            </a:r>
            <a:endParaRPr lang="en-US" b="1" i="1" dirty="0" smtClean="0"/>
          </a:p>
          <a:p>
            <a:r>
              <a:rPr lang="ru-RU" b="1" i="1" dirty="0" err="1" smtClean="0"/>
              <a:t>х</a:t>
            </a:r>
            <a:r>
              <a:rPr lang="ru-RU" b="1" i="1" dirty="0" smtClean="0"/>
              <a:t> =</a:t>
            </a:r>
            <a:r>
              <a:rPr lang="en-US" b="1" i="1" dirty="0" smtClean="0"/>
              <a:t>8</a:t>
            </a:r>
            <a:r>
              <a:rPr lang="ru-RU" b="1" i="1" dirty="0" smtClean="0"/>
              <a:t>,5;  </a:t>
            </a:r>
            <a:r>
              <a:rPr lang="ru-RU" b="1" i="1" dirty="0" err="1" smtClean="0"/>
              <a:t>х</a:t>
            </a:r>
            <a:r>
              <a:rPr lang="ru-RU" b="1" i="1" dirty="0" smtClean="0"/>
              <a:t> =</a:t>
            </a:r>
            <a:r>
              <a:rPr lang="en-US" b="1" i="1" dirty="0" smtClean="0"/>
              <a:t>7</a:t>
            </a:r>
            <a:r>
              <a:rPr lang="ru-RU" b="1" i="1" dirty="0" smtClean="0"/>
              <a:t>,5</a:t>
            </a:r>
            <a:endParaRPr lang="en-US" b="1" i="1" dirty="0" smtClean="0"/>
          </a:p>
          <a:p>
            <a:r>
              <a:rPr lang="ru-RU" b="1" dirty="0" smtClean="0"/>
              <a:t>Ответ: 7,5; 8,5 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505" name="Object 1"/>
          <p:cNvGraphicFramePr>
            <a:graphicFrameLocks noChangeAspect="1"/>
          </p:cNvGraphicFramePr>
          <p:nvPr/>
        </p:nvGraphicFramePr>
        <p:xfrm>
          <a:off x="1357290" y="2643182"/>
          <a:ext cx="862483" cy="642942"/>
        </p:xfrm>
        <a:graphic>
          <a:graphicData uri="http://schemas.openxmlformats.org/presentationml/2006/ole">
            <p:oleObj spid="_x0000_s21505" name="Формула" r:id="rId3" imgW="520474" imgH="393529" progId="Equation.3">
              <p:embed/>
            </p:oleObj>
          </a:graphicData>
        </a:graphic>
      </p:graphicFrame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3000364" y="2643182"/>
          <a:ext cx="857256" cy="650880"/>
        </p:xfrm>
        <a:graphic>
          <a:graphicData uri="http://schemas.openxmlformats.org/presentationml/2006/ole">
            <p:oleObj spid="_x0000_s21507" name="Формула" r:id="rId4" imgW="507780" imgH="393529" progId="Equation.3">
              <p:embed/>
            </p:oleObj>
          </a:graphicData>
        </a:graphic>
      </p:graphicFrame>
      <p:graphicFrame>
        <p:nvGraphicFramePr>
          <p:cNvPr id="21510" name="Object 6"/>
          <p:cNvGraphicFramePr>
            <a:graphicFrameLocks noChangeAspect="1"/>
          </p:cNvGraphicFramePr>
          <p:nvPr/>
        </p:nvGraphicFramePr>
        <p:xfrm>
          <a:off x="5605463" y="2571750"/>
          <a:ext cx="650875" cy="642938"/>
        </p:xfrm>
        <a:graphic>
          <a:graphicData uri="http://schemas.openxmlformats.org/presentationml/2006/ole">
            <p:oleObj spid="_x0000_s21510" name="Формула" r:id="rId5" imgW="393480" imgH="393480" progId="Equation.3">
              <p:embed/>
            </p:oleObj>
          </a:graphicData>
        </a:graphic>
      </p:graphicFrame>
      <p:graphicFrame>
        <p:nvGraphicFramePr>
          <p:cNvPr id="21511" name="Object 7"/>
          <p:cNvGraphicFramePr>
            <a:graphicFrameLocks noChangeAspect="1"/>
          </p:cNvGraphicFramePr>
          <p:nvPr/>
        </p:nvGraphicFramePr>
        <p:xfrm>
          <a:off x="7169150" y="2571750"/>
          <a:ext cx="663575" cy="650875"/>
        </p:xfrm>
        <a:graphic>
          <a:graphicData uri="http://schemas.openxmlformats.org/presentationml/2006/ole">
            <p:oleObj spid="_x0000_s21511" name="Формула" r:id="rId6" imgW="3934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Найдите ошибки в решении уравнений: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i="1" dirty="0" smtClean="0"/>
              <a:t>2х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 + </a:t>
            </a:r>
            <a:r>
              <a:rPr lang="ru-RU" b="1" i="1" dirty="0" err="1" smtClean="0"/>
              <a:t>х</a:t>
            </a:r>
            <a:r>
              <a:rPr lang="ru-RU" b="1" i="1" dirty="0" smtClean="0"/>
              <a:t> – 21 =0</a:t>
            </a:r>
            <a:endParaRPr lang="en-US" b="1" i="1" dirty="0" smtClean="0"/>
          </a:p>
          <a:p>
            <a:pPr>
              <a:buNone/>
            </a:pPr>
            <a:r>
              <a:rPr lang="en-US" b="1" dirty="0" smtClean="0"/>
              <a:t>D=</a:t>
            </a:r>
            <a:r>
              <a:rPr lang="ru-RU" b="1" i="1" dirty="0" smtClean="0"/>
              <a:t>1 + 168 =169, 2 корня;</a:t>
            </a:r>
            <a:endParaRPr lang="en-US" b="1" i="1" dirty="0" smtClean="0"/>
          </a:p>
          <a:p>
            <a:pPr>
              <a:buNone/>
            </a:pPr>
            <a:r>
              <a:rPr lang="ru-RU" b="1" i="1" dirty="0" err="1" smtClean="0"/>
              <a:t>х</a:t>
            </a:r>
            <a:r>
              <a:rPr lang="ru-RU" b="1" i="1" dirty="0" smtClean="0"/>
              <a:t> =</a:t>
            </a:r>
            <a:r>
              <a:rPr lang="en-US" b="1" i="1" dirty="0" smtClean="0"/>
              <a:t>                </a:t>
            </a:r>
            <a:r>
              <a:rPr lang="ru-RU" b="1" i="1" dirty="0" smtClean="0"/>
              <a:t> ,  </a:t>
            </a:r>
            <a:r>
              <a:rPr lang="en-US" b="1" i="1" dirty="0" smtClean="0"/>
              <a:t>  </a:t>
            </a:r>
            <a:r>
              <a:rPr lang="ru-RU" b="1" i="1" dirty="0" err="1" smtClean="0"/>
              <a:t>х</a:t>
            </a:r>
            <a:r>
              <a:rPr lang="ru-RU" b="1" i="1" dirty="0" smtClean="0"/>
              <a:t> = </a:t>
            </a:r>
            <a:endParaRPr lang="en-US" b="1" i="1" dirty="0" smtClean="0"/>
          </a:p>
          <a:p>
            <a:pPr>
              <a:buNone/>
            </a:pPr>
            <a:r>
              <a:rPr lang="ru-RU" b="1" i="1" dirty="0" smtClean="0"/>
              <a:t>х</a:t>
            </a:r>
            <a:r>
              <a:rPr lang="ru-RU" b="1" i="1" baseline="-25000" dirty="0" smtClean="0"/>
              <a:t>1</a:t>
            </a:r>
            <a:r>
              <a:rPr lang="ru-RU" b="1" i="1" dirty="0" smtClean="0"/>
              <a:t>=6; х</a:t>
            </a:r>
            <a:r>
              <a:rPr lang="ru-RU" b="1" i="1" baseline="-25000" dirty="0" smtClean="0"/>
              <a:t>2</a:t>
            </a:r>
            <a:r>
              <a:rPr lang="ru-RU" b="1" i="1" dirty="0" smtClean="0"/>
              <a:t>=-7</a:t>
            </a:r>
            <a:endParaRPr lang="en-US" b="1" i="1" dirty="0" smtClean="0"/>
          </a:p>
          <a:p>
            <a:pPr>
              <a:buNone/>
            </a:pPr>
            <a:r>
              <a:rPr lang="ru-RU" b="1" dirty="0" smtClean="0"/>
              <a:t>Ответ:-7;6</a:t>
            </a:r>
            <a:r>
              <a:rPr lang="ru-RU" b="1" i="1" dirty="0" smtClean="0"/>
              <a:t>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i="1" dirty="0" smtClean="0"/>
              <a:t>2х</a:t>
            </a:r>
            <a:r>
              <a:rPr lang="ru-RU" b="1" i="1" baseline="30000" dirty="0" smtClean="0"/>
              <a:t>2</a:t>
            </a:r>
            <a:r>
              <a:rPr lang="ru-RU" b="1" i="1" dirty="0" smtClean="0"/>
              <a:t> + </a:t>
            </a:r>
            <a:r>
              <a:rPr lang="ru-RU" b="1" i="1" dirty="0" err="1" smtClean="0"/>
              <a:t>х</a:t>
            </a:r>
            <a:r>
              <a:rPr lang="ru-RU" b="1" i="1" dirty="0" smtClean="0"/>
              <a:t> – 21 =0</a:t>
            </a:r>
            <a:endParaRPr lang="en-US" b="1" i="1" dirty="0" smtClean="0"/>
          </a:p>
          <a:p>
            <a:pPr>
              <a:buNone/>
            </a:pPr>
            <a:r>
              <a:rPr lang="en-US" b="1" dirty="0" smtClean="0"/>
              <a:t>D=</a:t>
            </a:r>
            <a:r>
              <a:rPr lang="ru-RU" b="1" i="1" dirty="0" smtClean="0"/>
              <a:t>1 + 168 =169, 2 корня;</a:t>
            </a:r>
            <a:endParaRPr lang="en-US" b="1" i="1" dirty="0" smtClean="0"/>
          </a:p>
          <a:p>
            <a:pPr>
              <a:buNone/>
            </a:pPr>
            <a:r>
              <a:rPr lang="ru-RU" b="1" i="1" dirty="0" err="1" smtClean="0"/>
              <a:t>х</a:t>
            </a:r>
            <a:r>
              <a:rPr lang="ru-RU" b="1" i="1" dirty="0" smtClean="0"/>
              <a:t> =</a:t>
            </a:r>
            <a:r>
              <a:rPr lang="en-US" b="1" i="1" dirty="0" smtClean="0"/>
              <a:t>                </a:t>
            </a:r>
            <a:r>
              <a:rPr lang="ru-RU" b="1" i="1" dirty="0" smtClean="0"/>
              <a:t> ,  </a:t>
            </a:r>
            <a:r>
              <a:rPr lang="en-US" b="1" i="1" dirty="0" smtClean="0"/>
              <a:t>  </a:t>
            </a:r>
            <a:r>
              <a:rPr lang="ru-RU" b="1" i="1" dirty="0" err="1" smtClean="0"/>
              <a:t>х</a:t>
            </a:r>
            <a:r>
              <a:rPr lang="ru-RU" b="1" i="1" dirty="0" smtClean="0"/>
              <a:t> = </a:t>
            </a:r>
            <a:endParaRPr lang="en-US" b="1" i="1" dirty="0" smtClean="0"/>
          </a:p>
          <a:p>
            <a:pPr>
              <a:buNone/>
            </a:pPr>
            <a:r>
              <a:rPr lang="ru-RU" b="1" i="1" dirty="0" smtClean="0"/>
              <a:t>х</a:t>
            </a:r>
            <a:r>
              <a:rPr lang="ru-RU" b="1" i="1" baseline="-25000" dirty="0" smtClean="0"/>
              <a:t>1</a:t>
            </a:r>
            <a:r>
              <a:rPr lang="ru-RU" b="1" i="1" dirty="0" smtClean="0"/>
              <a:t>=</a:t>
            </a:r>
            <a:r>
              <a:rPr lang="en-US" b="1" i="1" dirty="0" smtClean="0"/>
              <a:t>4</a:t>
            </a:r>
            <a:r>
              <a:rPr lang="ru-RU" b="1" i="1" dirty="0" smtClean="0"/>
              <a:t>; х</a:t>
            </a:r>
            <a:r>
              <a:rPr lang="ru-RU" b="1" i="1" baseline="-25000" dirty="0" smtClean="0"/>
              <a:t>2</a:t>
            </a:r>
            <a:r>
              <a:rPr lang="ru-RU" b="1" i="1" dirty="0" smtClean="0"/>
              <a:t>=-</a:t>
            </a:r>
            <a:r>
              <a:rPr lang="en-US" b="1" i="1" dirty="0" smtClean="0"/>
              <a:t>3,5</a:t>
            </a:r>
          </a:p>
          <a:p>
            <a:pPr>
              <a:buNone/>
            </a:pPr>
            <a:r>
              <a:rPr lang="ru-RU" b="1" dirty="0" smtClean="0"/>
              <a:t>Ответ:-</a:t>
            </a:r>
            <a:r>
              <a:rPr lang="en-US" b="1" dirty="0" smtClean="0"/>
              <a:t>3,5</a:t>
            </a:r>
            <a:r>
              <a:rPr lang="ru-RU" b="1" dirty="0" smtClean="0"/>
              <a:t>;</a:t>
            </a:r>
            <a:r>
              <a:rPr lang="en-US" b="1" dirty="0" smtClean="0"/>
              <a:t>4</a:t>
            </a:r>
            <a:r>
              <a:rPr lang="ru-RU" b="1" i="1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graphicFrame>
        <p:nvGraphicFramePr>
          <p:cNvPr id="27652" name="Object 4"/>
          <p:cNvGraphicFramePr>
            <a:graphicFrameLocks noChangeAspect="1"/>
          </p:cNvGraphicFramePr>
          <p:nvPr/>
        </p:nvGraphicFramePr>
        <p:xfrm>
          <a:off x="0" y="457200"/>
          <a:ext cx="76200" cy="219075"/>
        </p:xfrm>
        <a:graphic>
          <a:graphicData uri="http://schemas.openxmlformats.org/presentationml/2006/ole">
            <p:oleObj spid="_x0000_s27652" name="Формула" r:id="rId3" imgW="76068" imgH="215526" progId="Equation.3">
              <p:embed/>
            </p:oleObj>
          </a:graphicData>
        </a:graphic>
      </p:graphicFrame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0" y="1066800"/>
          <a:ext cx="104775" cy="228600"/>
        </p:xfrm>
        <a:graphic>
          <a:graphicData uri="http://schemas.openxmlformats.org/presentationml/2006/ole">
            <p:oleObj spid="_x0000_s27650" name="Формула" r:id="rId4" imgW="101556" imgH="228501" progId="Equation.3">
              <p:embed/>
            </p:oleObj>
          </a:graphicData>
        </a:graphic>
      </p:graphicFrame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3286115" y="2643182"/>
          <a:ext cx="1379973" cy="642942"/>
        </p:xfrm>
        <a:graphic>
          <a:graphicData uri="http://schemas.openxmlformats.org/presentationml/2006/ole">
            <p:oleObj spid="_x0000_s27649" name="Формула" r:id="rId5" imgW="837836" imgH="393529" progId="Equation.3">
              <p:embed/>
            </p:oleObj>
          </a:graphicData>
        </a:graphic>
      </p:graphicFrame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0" y="1685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7651" name="Object 3"/>
          <p:cNvGraphicFramePr>
            <a:graphicFrameLocks noChangeAspect="1"/>
          </p:cNvGraphicFramePr>
          <p:nvPr/>
        </p:nvGraphicFramePr>
        <p:xfrm>
          <a:off x="928662" y="2643182"/>
          <a:ext cx="1376488" cy="714380"/>
        </p:xfrm>
        <a:graphic>
          <a:graphicData uri="http://schemas.openxmlformats.org/presentationml/2006/ole">
            <p:oleObj spid="_x0000_s27651" name="Формула" r:id="rId6" imgW="748975" imgH="393529" progId="Equation.3">
              <p:embed/>
            </p:oleObj>
          </a:graphicData>
        </a:graphic>
      </p:graphicFrame>
      <p:graphicFrame>
        <p:nvGraphicFramePr>
          <p:cNvPr id="27658" name="Object 10"/>
          <p:cNvGraphicFramePr>
            <a:graphicFrameLocks noChangeAspect="1"/>
          </p:cNvGraphicFramePr>
          <p:nvPr/>
        </p:nvGraphicFramePr>
        <p:xfrm>
          <a:off x="5238750" y="2571750"/>
          <a:ext cx="1328738" cy="714375"/>
        </p:xfrm>
        <a:graphic>
          <a:graphicData uri="http://schemas.openxmlformats.org/presentationml/2006/ole">
            <p:oleObj spid="_x0000_s27658" name="Формула" r:id="rId7" imgW="723600" imgH="393480" progId="Equation.3">
              <p:embed/>
            </p:oleObj>
          </a:graphicData>
        </a:graphic>
      </p:graphicFrame>
      <p:graphicFrame>
        <p:nvGraphicFramePr>
          <p:cNvPr id="27660" name="Object 12"/>
          <p:cNvGraphicFramePr>
            <a:graphicFrameLocks noChangeAspect="1"/>
          </p:cNvGraphicFramePr>
          <p:nvPr/>
        </p:nvGraphicFramePr>
        <p:xfrm>
          <a:off x="7296150" y="2643188"/>
          <a:ext cx="1503363" cy="642937"/>
        </p:xfrm>
        <a:graphic>
          <a:graphicData uri="http://schemas.openxmlformats.org/presentationml/2006/ole">
            <p:oleObj spid="_x0000_s27660" name="Формула" r:id="rId8" imgW="9144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8115328" cy="4983179"/>
          </a:xfrm>
        </p:spPr>
        <p:txBody>
          <a:bodyPr/>
          <a:lstStyle/>
          <a:p>
            <a:r>
              <a:rPr lang="ru-RU" dirty="0" smtClean="0"/>
              <a:t>Дополнительное задание:</a:t>
            </a:r>
          </a:p>
          <a:p>
            <a:pPr>
              <a:buNone/>
            </a:pPr>
            <a:r>
              <a:rPr lang="ru-RU" dirty="0" smtClean="0"/>
              <a:t>Один из корней квадратного уравнения                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на 3 больше другого. Найдите свободный член .</a:t>
            </a:r>
          </a:p>
          <a:p>
            <a:endParaRPr lang="ru-RU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2769" name="Object 1"/>
          <p:cNvGraphicFramePr>
            <a:graphicFrameLocks noChangeAspect="1"/>
          </p:cNvGraphicFramePr>
          <p:nvPr/>
        </p:nvGraphicFramePr>
        <p:xfrm>
          <a:off x="2643174" y="2285992"/>
          <a:ext cx="3071834" cy="491490"/>
        </p:xfrm>
        <a:graphic>
          <a:graphicData uri="http://schemas.openxmlformats.org/presentationml/2006/ole">
            <p:oleObj spid="_x0000_s32769" name="Формула" r:id="rId3" imgW="110490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257412" cy="4525963"/>
          </a:xfrm>
        </p:spPr>
        <p:txBody>
          <a:bodyPr/>
          <a:lstStyle/>
          <a:p>
            <a:r>
              <a:rPr lang="ru-RU" dirty="0" smtClean="0"/>
              <a:t>1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57554" y="1571612"/>
            <a:ext cx="2066940" cy="4525963"/>
          </a:xfrm>
        </p:spPr>
        <p:txBody>
          <a:bodyPr/>
          <a:lstStyle/>
          <a:p>
            <a:r>
              <a:rPr lang="ru-RU" dirty="0" smtClean="0"/>
              <a:t>2 уровень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57950" y="1142984"/>
            <a:ext cx="16974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3 уровень</a:t>
            </a:r>
            <a:endParaRPr lang="ru-RU" sz="24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57224" y="2357430"/>
          <a:ext cx="1785950" cy="285751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2975"/>
                <a:gridCol w="892975"/>
              </a:tblGrid>
              <a:tr h="47625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 в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2в</a:t>
                      </a:r>
                      <a:endParaRPr lang="ru-RU" sz="2400" b="1" dirty="0"/>
                    </a:p>
                  </a:txBody>
                  <a:tcPr/>
                </a:tc>
              </a:tr>
              <a:tr h="47625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-5; 5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</a:tr>
              <a:tr h="47625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0; 5</a:t>
                      </a:r>
                      <a:endParaRPr lang="ru-RU" sz="2400" b="1" dirty="0"/>
                    </a:p>
                  </a:txBody>
                  <a:tcPr/>
                </a:tc>
              </a:tr>
              <a:tr h="47625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-9; 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-4; 4</a:t>
                      </a:r>
                      <a:endParaRPr lang="ru-RU" sz="2400" b="1" dirty="0"/>
                    </a:p>
                  </a:txBody>
                  <a:tcPr/>
                </a:tc>
              </a:tr>
              <a:tr h="47625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1; 3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1;</a:t>
                      </a:r>
                      <a:r>
                        <a:rPr lang="ru-RU" sz="2400" b="1" baseline="0" dirty="0" smtClean="0"/>
                        <a:t> 5</a:t>
                      </a:r>
                      <a:endParaRPr lang="ru-RU" sz="2400" b="1" dirty="0"/>
                    </a:p>
                  </a:txBody>
                  <a:tcPr/>
                </a:tc>
              </a:tr>
              <a:tr h="47625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-7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86116" y="2214554"/>
          <a:ext cx="2143140" cy="34423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1570"/>
                <a:gridCol w="1071570"/>
              </a:tblGrid>
              <a:tr h="52387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 в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2в</a:t>
                      </a:r>
                      <a:endParaRPr lang="ru-RU" sz="2400" b="1" dirty="0"/>
                    </a:p>
                  </a:txBody>
                  <a:tcPr/>
                </a:tc>
              </a:tr>
              <a:tr h="52387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0;  3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-4; 0</a:t>
                      </a:r>
                      <a:endParaRPr lang="ru-RU" sz="2400" b="1" dirty="0"/>
                    </a:p>
                  </a:txBody>
                  <a:tcPr/>
                </a:tc>
              </a:tr>
              <a:tr h="52387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-9;</a:t>
                      </a:r>
                      <a:r>
                        <a:rPr lang="ru-RU" sz="2400" b="1" baseline="0" dirty="0" smtClean="0"/>
                        <a:t> 7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-13;-5</a:t>
                      </a:r>
                      <a:endParaRPr lang="ru-RU" sz="2400" b="1" dirty="0"/>
                    </a:p>
                  </a:txBody>
                  <a:tcPr/>
                </a:tc>
              </a:tr>
              <a:tr h="52387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0,5; 2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-0,5; 2</a:t>
                      </a:r>
                      <a:endParaRPr lang="ru-RU" sz="2400" b="1" dirty="0"/>
                    </a:p>
                  </a:txBody>
                  <a:tcPr/>
                </a:tc>
              </a:tr>
              <a:tr h="5238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400" b="1" dirty="0"/>
                    </a:p>
                  </a:txBody>
                  <a:tcPr/>
                </a:tc>
              </a:tr>
              <a:tr h="52387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20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857884" y="1571613"/>
          <a:ext cx="2643206" cy="41434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57322"/>
                <a:gridCol w="1285884"/>
              </a:tblGrid>
              <a:tr h="59231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 в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2в</a:t>
                      </a:r>
                      <a:endParaRPr lang="ru-RU" sz="2400" b="1" dirty="0"/>
                    </a:p>
                  </a:txBody>
                  <a:tcPr/>
                </a:tc>
              </a:tr>
              <a:tr h="7236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0;</a:t>
                      </a:r>
                      <a:endParaRPr lang="en-US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0;</a:t>
                      </a:r>
                      <a:endParaRPr lang="ru-RU" sz="2400" b="1" dirty="0"/>
                    </a:p>
                  </a:txBody>
                  <a:tcPr/>
                </a:tc>
              </a:tr>
              <a:tr h="592312"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-10;</a:t>
                      </a:r>
                      <a:r>
                        <a:rPr lang="en-US" sz="2400" b="1" baseline="0" dirty="0" smtClean="0"/>
                        <a:t> 5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-2; 6</a:t>
                      </a:r>
                      <a:endParaRPr lang="ru-RU" sz="2400" b="1" dirty="0"/>
                    </a:p>
                  </a:txBody>
                  <a:tcPr/>
                </a:tc>
              </a:tr>
              <a:tr h="7236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/>
                </a:tc>
              </a:tr>
              <a:tr h="780777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</a:t>
                      </a:r>
                      <a:r>
                        <a:rPr lang="en-US" sz="2400" b="1" dirty="0" smtClean="0"/>
                        <a:t>&gt;25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C&lt;-16</a:t>
                      </a:r>
                      <a:endParaRPr lang="ru-RU" sz="2400" b="1" dirty="0"/>
                    </a:p>
                  </a:txBody>
                  <a:tcPr/>
                </a:tc>
              </a:tr>
              <a:tr h="53208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-1; 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-0,5; 0,5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4500570"/>
            <a:ext cx="618804" cy="471470"/>
          </a:xfrm>
          <a:prstGeom prst="rect">
            <a:avLst/>
          </a:prstGeom>
          <a:noFill/>
        </p:spPr>
      </p:pic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80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799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4500570"/>
            <a:ext cx="559871" cy="471470"/>
          </a:xfrm>
          <a:prstGeom prst="rect">
            <a:avLst/>
          </a:prstGeom>
          <a:noFill/>
        </p:spPr>
      </p:pic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3803" name="Picture 1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3714752"/>
            <a:ext cx="723310" cy="428628"/>
          </a:xfrm>
          <a:prstGeom prst="rect">
            <a:avLst/>
          </a:prstGeom>
          <a:noFill/>
        </p:spPr>
      </p:pic>
      <p:pic>
        <p:nvPicPr>
          <p:cNvPr id="33802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3714752"/>
            <a:ext cx="428628" cy="442455"/>
          </a:xfrm>
          <a:prstGeom prst="rect">
            <a:avLst/>
          </a:prstGeom>
          <a:noFill/>
        </p:spPr>
      </p:pic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3805" name="Rectangle 13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806" name="Rectangle 14"/>
          <p:cNvSpPr>
            <a:spLocks noChangeArrowheads="1"/>
          </p:cNvSpPr>
          <p:nvPr/>
        </p:nvSpPr>
        <p:spPr bwMode="auto">
          <a:xfrm>
            <a:off x="0" y="1066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808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807" name="Picture 1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43834" y="3643314"/>
            <a:ext cx="609600" cy="552450"/>
          </a:xfrm>
          <a:prstGeom prst="rect">
            <a:avLst/>
          </a:prstGeom>
          <a:noFill/>
        </p:spPr>
      </p:pic>
      <p:sp>
        <p:nvSpPr>
          <p:cNvPr id="33809" name="Rectangle 17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811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810" name="Picture 1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710" y="2190305"/>
            <a:ext cx="500066" cy="590987"/>
          </a:xfrm>
          <a:prstGeom prst="rect">
            <a:avLst/>
          </a:prstGeom>
          <a:noFill/>
        </p:spPr>
      </p:pic>
      <p:sp>
        <p:nvSpPr>
          <p:cNvPr id="33812" name="Rectangle 20"/>
          <p:cNvSpPr>
            <a:spLocks noChangeArrowheads="1"/>
          </p:cNvSpPr>
          <p:nvPr/>
        </p:nvSpPr>
        <p:spPr bwMode="auto">
          <a:xfrm>
            <a:off x="0" y="952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3814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813" name="Picture 2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2214554"/>
            <a:ext cx="456104" cy="741169"/>
          </a:xfrm>
          <a:prstGeom prst="rect">
            <a:avLst/>
          </a:prstGeom>
          <a:noFill/>
        </p:spPr>
      </p:pic>
      <p:sp>
        <p:nvSpPr>
          <p:cNvPr id="33815" name="Rectangle 23"/>
          <p:cNvSpPr>
            <a:spLocks noChangeArrowheads="1"/>
          </p:cNvSpPr>
          <p:nvPr/>
        </p:nvSpPr>
        <p:spPr bwMode="auto">
          <a:xfrm>
            <a:off x="0" y="952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Оцените свою работу: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28- 23баллов –оценка 5;</a:t>
            </a:r>
          </a:p>
          <a:p>
            <a:pPr algn="ctr"/>
            <a:r>
              <a:rPr lang="ru-RU" dirty="0" smtClean="0"/>
              <a:t>22-18балла –оценка4;</a:t>
            </a:r>
          </a:p>
          <a:p>
            <a:pPr algn="ctr"/>
            <a:r>
              <a:rPr lang="ru-RU" dirty="0" smtClean="0"/>
              <a:t>12-17 балла –. оценка4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186634" cy="4525963"/>
          </a:xfrm>
        </p:spPr>
        <p:txBody>
          <a:bodyPr/>
          <a:lstStyle/>
          <a:p>
            <a:r>
              <a:rPr lang="ru-RU" b="1" dirty="0" smtClean="0"/>
              <a:t>Решить уравнения из сборника заданий </a:t>
            </a:r>
            <a:endParaRPr lang="ru-RU" dirty="0" smtClean="0"/>
          </a:p>
          <a:p>
            <a:r>
              <a:rPr lang="ru-RU" b="1" dirty="0" smtClean="0"/>
              <a:t>1уровень.№ 385-388;   №405-408;</a:t>
            </a:r>
            <a:endParaRPr lang="ru-RU" dirty="0" smtClean="0"/>
          </a:p>
          <a:p>
            <a:r>
              <a:rPr lang="ru-RU" b="1" dirty="0" smtClean="0"/>
              <a:t>2 уровень.№433-436;  №470-473;</a:t>
            </a:r>
            <a:endParaRPr lang="ru-RU" dirty="0" smtClean="0"/>
          </a:p>
          <a:p>
            <a:r>
              <a:rPr lang="ru-RU" b="1" dirty="0" smtClean="0"/>
              <a:t>3 уровень.№490-493;   №95(1),99(1)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 урока 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500166" y="1600200"/>
            <a:ext cx="7186634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- Кто скажет, что сегодня мы повторили на уроке?</a:t>
            </a:r>
          </a:p>
          <a:p>
            <a:r>
              <a:rPr lang="ru-RU" dirty="0" smtClean="0"/>
              <a:t>- Вам понравилось, как мы это делали?	</a:t>
            </a:r>
          </a:p>
          <a:p>
            <a:pPr algn="ctr">
              <a:buNone/>
            </a:pPr>
            <a:r>
              <a:rPr lang="ru-RU" dirty="0" smtClean="0"/>
              <a:t>Продолжи фразы:</a:t>
            </a:r>
          </a:p>
          <a:p>
            <a:pPr lvl="0"/>
            <a:r>
              <a:rPr lang="ru-RU" dirty="0" smtClean="0"/>
              <a:t>Теперь я точно знаю …</a:t>
            </a:r>
          </a:p>
          <a:p>
            <a:pPr lvl="0"/>
            <a:r>
              <a:rPr lang="ru-RU" dirty="0" smtClean="0"/>
              <a:t>Я понял …</a:t>
            </a:r>
          </a:p>
          <a:p>
            <a:pPr lvl="0"/>
            <a:r>
              <a:rPr lang="ru-RU" dirty="0" smtClean="0"/>
              <a:t>Я научился …</a:t>
            </a:r>
          </a:p>
          <a:p>
            <a:pPr lvl="0"/>
            <a:r>
              <a:rPr lang="ru-RU" dirty="0" smtClean="0"/>
              <a:t>Моё мнение 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Использованные 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Алгебра: Учебники для 8- 9 классов средней школы / Макарычев Ю.Н., </a:t>
            </a:r>
            <a:r>
              <a:rPr lang="ru-RU" dirty="0" err="1" smtClean="0"/>
              <a:t>Миндюк</a:t>
            </a:r>
            <a:r>
              <a:rPr lang="ru-RU" dirty="0" smtClean="0"/>
              <a:t> Н.Г., </a:t>
            </a:r>
            <a:r>
              <a:rPr lang="ru-RU" dirty="0" err="1" smtClean="0"/>
              <a:t>Нешков</a:t>
            </a:r>
            <a:r>
              <a:rPr lang="ru-RU" dirty="0" smtClean="0"/>
              <a:t> К.И., Суворова С.Б.; Под редакцией </a:t>
            </a:r>
            <a:r>
              <a:rPr lang="ru-RU" dirty="0" err="1" smtClean="0"/>
              <a:t>Теляковского</a:t>
            </a:r>
            <a:r>
              <a:rPr lang="ru-RU" dirty="0" smtClean="0"/>
              <a:t> С.А. – М.: Мнемозина, 2011.</a:t>
            </a:r>
          </a:p>
          <a:p>
            <a:pPr lvl="0"/>
            <a:r>
              <a:rPr lang="de-DE" dirty="0" smtClean="0">
                <a:hlinkClick r:id="rId2"/>
              </a:rPr>
              <a:t>http://xn--80aaicww6a.xn--p1ai/?redir=1</a:t>
            </a:r>
            <a:endParaRPr lang="ru-RU" dirty="0" smtClean="0"/>
          </a:p>
          <a:p>
            <a:pPr lvl="0"/>
            <a:r>
              <a:rPr lang="de-DE" dirty="0" smtClean="0"/>
              <a:t>http//aida.ucoz.ru</a:t>
            </a:r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Девиз урока: </a:t>
            </a:r>
          </a:p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«Думаем, мыслим, работаем и помогаем друг другу». </a:t>
            </a: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298" y="857232"/>
            <a:ext cx="3900486" cy="4525963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x</a:t>
            </a:r>
            <a:r>
              <a:rPr lang="ru-RU" baseline="30000" dirty="0"/>
              <a:t>2</a:t>
            </a:r>
            <a:r>
              <a:rPr lang="ru-RU" dirty="0"/>
              <a:t> + 9</a:t>
            </a:r>
            <a:r>
              <a:rPr lang="en-US" dirty="0"/>
              <a:t>x</a:t>
            </a:r>
            <a:r>
              <a:rPr lang="ru-RU" dirty="0"/>
              <a:t> – 12 = 0;</a:t>
            </a:r>
          </a:p>
          <a:p>
            <a:pPr lvl="0"/>
            <a:r>
              <a:rPr lang="ru-RU" dirty="0"/>
              <a:t>4</a:t>
            </a:r>
            <a:r>
              <a:rPr lang="en-US" dirty="0"/>
              <a:t>x</a:t>
            </a:r>
            <a:r>
              <a:rPr lang="ru-RU" baseline="30000" dirty="0"/>
              <a:t>2</a:t>
            </a:r>
            <a:r>
              <a:rPr lang="ru-RU" dirty="0"/>
              <a:t> + 1 = 0;</a:t>
            </a:r>
          </a:p>
          <a:p>
            <a:pPr lvl="0"/>
            <a:r>
              <a:rPr lang="en-US" dirty="0"/>
              <a:t>x</a:t>
            </a:r>
            <a:r>
              <a:rPr lang="ru-RU" baseline="30000" dirty="0"/>
              <a:t>2</a:t>
            </a:r>
            <a:r>
              <a:rPr lang="ru-RU" dirty="0"/>
              <a:t> –2</a:t>
            </a:r>
            <a:r>
              <a:rPr lang="en-US" dirty="0"/>
              <a:t>x</a:t>
            </a:r>
            <a:r>
              <a:rPr lang="ru-RU" dirty="0"/>
              <a:t> + 5 = 0;</a:t>
            </a:r>
          </a:p>
          <a:p>
            <a:pPr lvl="0"/>
            <a:r>
              <a:rPr lang="ru-RU" dirty="0"/>
              <a:t>2</a:t>
            </a:r>
            <a:r>
              <a:rPr lang="en-US" dirty="0"/>
              <a:t>z</a:t>
            </a:r>
            <a:r>
              <a:rPr lang="ru-RU" baseline="30000" dirty="0"/>
              <a:t>2 </a:t>
            </a:r>
            <a:r>
              <a:rPr lang="ru-RU" dirty="0"/>
              <a:t> – 5</a:t>
            </a:r>
            <a:r>
              <a:rPr lang="en-US" dirty="0"/>
              <a:t>z</a:t>
            </a:r>
            <a:r>
              <a:rPr lang="ru-RU" dirty="0"/>
              <a:t> + 2 = 0;</a:t>
            </a:r>
          </a:p>
          <a:p>
            <a:pPr lvl="0"/>
            <a:r>
              <a:rPr lang="ru-RU" dirty="0"/>
              <a:t>4</a:t>
            </a:r>
            <a:r>
              <a:rPr lang="en-US" dirty="0"/>
              <a:t>y</a:t>
            </a:r>
            <a:r>
              <a:rPr lang="ru-RU" baseline="30000" dirty="0"/>
              <a:t>2 </a:t>
            </a:r>
            <a:r>
              <a:rPr lang="ru-RU" dirty="0"/>
              <a:t>= 1;</a:t>
            </a:r>
          </a:p>
          <a:p>
            <a:pPr lvl="0"/>
            <a:r>
              <a:rPr lang="ru-RU" dirty="0"/>
              <a:t>–2</a:t>
            </a:r>
            <a:r>
              <a:rPr lang="en-US" dirty="0"/>
              <a:t>x</a:t>
            </a:r>
            <a:r>
              <a:rPr lang="ru-RU" baseline="30000" dirty="0"/>
              <a:t>2</a:t>
            </a:r>
            <a:r>
              <a:rPr lang="ru-RU" dirty="0"/>
              <a:t> – </a:t>
            </a:r>
            <a:r>
              <a:rPr lang="en-US" dirty="0"/>
              <a:t>x</a:t>
            </a:r>
            <a:r>
              <a:rPr lang="ru-RU" dirty="0"/>
              <a:t> + 1 = 0;</a:t>
            </a:r>
          </a:p>
          <a:p>
            <a:pPr lvl="0"/>
            <a:r>
              <a:rPr lang="en-US" dirty="0"/>
              <a:t>x</a:t>
            </a:r>
            <a:r>
              <a:rPr lang="ru-RU" baseline="30000" dirty="0"/>
              <a:t>2</a:t>
            </a:r>
            <a:r>
              <a:rPr lang="ru-RU" dirty="0"/>
              <a:t> + </a:t>
            </a:r>
            <a:r>
              <a:rPr lang="en-US" dirty="0"/>
              <a:t>8x</a:t>
            </a:r>
            <a:r>
              <a:rPr lang="ru-RU" dirty="0"/>
              <a:t> = 0;</a:t>
            </a:r>
          </a:p>
          <a:p>
            <a:pPr lvl="0"/>
            <a:r>
              <a:rPr lang="ru-RU" dirty="0"/>
              <a:t>2</a:t>
            </a:r>
            <a:r>
              <a:rPr lang="en-US" dirty="0"/>
              <a:t>x</a:t>
            </a:r>
            <a:r>
              <a:rPr lang="ru-RU" baseline="30000" dirty="0"/>
              <a:t>2</a:t>
            </a:r>
            <a:r>
              <a:rPr lang="ru-RU" dirty="0"/>
              <a:t>=0;</a:t>
            </a:r>
          </a:p>
          <a:p>
            <a:pPr lvl="0"/>
            <a:r>
              <a:rPr lang="ru-RU" dirty="0"/>
              <a:t>–</a:t>
            </a:r>
            <a:r>
              <a:rPr lang="en-US" dirty="0"/>
              <a:t>x</a:t>
            </a:r>
            <a:r>
              <a:rPr lang="en-US" baseline="30000" dirty="0"/>
              <a:t>2</a:t>
            </a:r>
            <a:r>
              <a:rPr lang="en-US" dirty="0"/>
              <a:t> – 8x=1</a:t>
            </a:r>
            <a:endParaRPr lang="ru-RU" dirty="0"/>
          </a:p>
          <a:p>
            <a:pPr lvl="0"/>
            <a:r>
              <a:rPr lang="ru-RU" dirty="0"/>
              <a:t>2</a:t>
            </a:r>
            <a:r>
              <a:rPr lang="en-US" dirty="0"/>
              <a:t>x + x</a:t>
            </a:r>
            <a:r>
              <a:rPr lang="en-US" baseline="30000" dirty="0"/>
              <a:t>2</a:t>
            </a:r>
            <a:r>
              <a:rPr lang="en-US" dirty="0"/>
              <a:t> – 1=0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285725"/>
          <a:ext cx="8643998" cy="65373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29288"/>
                <a:gridCol w="3214710"/>
              </a:tblGrid>
              <a:tr h="4700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Вопросы учащимся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Примерные ответы</a:t>
                      </a:r>
                      <a:endParaRPr lang="ru-RU" sz="1200" b="1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220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 Дайте определение квадратного уравнения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Уравнение вида 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ax</a:t>
                      </a:r>
                      <a:r>
                        <a:rPr lang="ru-RU" sz="1600" b="1" baseline="30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r>
                        <a:rPr lang="en-US" sz="1600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bx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=0, где 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sym typeface="Symbol"/>
                        </a:rPr>
                        <a:t>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0, называется квадратным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700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 Назовите виды квадратных уравнений</a:t>
                      </a:r>
                      <a:endParaRPr lang="ru-RU" sz="1200" b="1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полное;  - неполное;  - приведенное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220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 Запишите номера приведенных квадратных уравнений, записанных на доске</a:t>
                      </a:r>
                      <a:endParaRPr lang="ru-RU" sz="1200" b="1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1,3, 7, 10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220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 Запишите номера неполных квадратных уравнений, записанных на доске</a:t>
                      </a:r>
                      <a:endParaRPr lang="ru-RU" sz="1200" b="1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2, 3, 7, 8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220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 Запишите номера полных квадратных уравнений, записанных на доске</a:t>
                      </a:r>
                      <a:endParaRPr lang="ru-RU" sz="1200" b="1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1, 3, 4, 6, 9, 10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220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 По какому признаку мы можем отнести квадратное уравнение к тому или иному виду?</a:t>
                      </a:r>
                      <a:endParaRPr lang="ru-RU" sz="1200" b="1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зависимости от коэффициентов уравнения.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220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7. Как называются коэффициенты квадратного уравнения?</a:t>
                      </a:r>
                      <a:endParaRPr lang="ru-RU" sz="1200" b="1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a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– первый коэффициент, 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b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– второй коэффициент, 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c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– свободный член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330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8. Запишите квадратное уравнение, у которого свободный член равен 6, первый коэффициент равен 1, а второй, равен –12. Как оно называется?</a:t>
                      </a:r>
                      <a:endParaRPr lang="ru-RU" sz="1200" b="1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x</a:t>
                      </a:r>
                      <a:r>
                        <a:rPr lang="en-US" sz="1600" b="1" baseline="300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-12x+6=0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2202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9. От чего зависит количество корней квадратного уравнения?</a:t>
                      </a:r>
                      <a:endParaRPr lang="ru-RU" sz="1200" b="1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 знака дискриминанта.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Прямоугольник 33"/>
          <p:cNvSpPr>
            <a:spLocks noChangeArrowheads="1"/>
          </p:cNvSpPr>
          <p:nvPr/>
        </p:nvSpPr>
        <p:spPr bwMode="auto">
          <a:xfrm>
            <a:off x="1143000" y="2386013"/>
            <a:ext cx="6858000" cy="408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609600" indent="-609600">
              <a:lnSpc>
                <a:spcPct val="90000"/>
              </a:lnSpc>
              <a:buFontTx/>
              <a:buAutoNum type="arabicPeriod"/>
              <a:defRPr/>
            </a:pPr>
            <a:r>
              <a:rPr lang="en-US" sz="3200" dirty="0">
                <a:ln>
                  <a:solidFill>
                    <a:schemeClr val="accent3">
                      <a:lumMod val="9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 =</a:t>
            </a:r>
            <a:r>
              <a:rPr lang="ru-RU" sz="3200" dirty="0">
                <a:ln>
                  <a:solidFill>
                    <a:schemeClr val="accent3">
                      <a:lumMod val="9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>
                <a:ln>
                  <a:solidFill>
                    <a:schemeClr val="accent3">
                      <a:lumMod val="9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b</a:t>
            </a:r>
            <a:r>
              <a:rPr lang="en-US" sz="3200" baseline="30000" dirty="0">
                <a:ln>
                  <a:solidFill>
                    <a:schemeClr val="accent3">
                      <a:lumMod val="9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dirty="0">
                <a:ln>
                  <a:solidFill>
                    <a:schemeClr val="accent3">
                      <a:lumMod val="9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200" dirty="0">
                <a:ln>
                  <a:solidFill>
                    <a:schemeClr val="accent3">
                      <a:lumMod val="9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en-US" sz="3200" dirty="0">
                <a:ln>
                  <a:solidFill>
                    <a:schemeClr val="accent3">
                      <a:lumMod val="9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3200" dirty="0">
                <a:ln>
                  <a:solidFill>
                    <a:schemeClr val="accent3">
                      <a:lumMod val="9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.</a:t>
            </a:r>
          </a:p>
          <a:p>
            <a:pPr marL="609600" indent="-609600">
              <a:lnSpc>
                <a:spcPct val="90000"/>
              </a:lnSpc>
              <a:defRPr/>
            </a:pPr>
            <a:endParaRPr lang="en-US" sz="3200" dirty="0">
              <a:ln>
                <a:solidFill>
                  <a:schemeClr val="accent3">
                    <a:lumMod val="95000"/>
                  </a:schemeClr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defRPr/>
            </a:pPr>
            <a:r>
              <a:rPr lang="ru-RU" sz="3200" dirty="0">
                <a:ln>
                  <a:solidFill>
                    <a:schemeClr val="accent3">
                      <a:lumMod val="9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  </a:t>
            </a:r>
            <a:r>
              <a:rPr lang="en-US" sz="3200" dirty="0">
                <a:ln>
                  <a:solidFill>
                    <a:schemeClr val="accent3">
                      <a:lumMod val="9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 &gt; 0, </a:t>
            </a:r>
            <a:r>
              <a:rPr lang="ru-RU" sz="3200" dirty="0">
                <a:ln>
                  <a:solidFill>
                    <a:schemeClr val="accent3">
                      <a:lumMod val="9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значит       корня.</a:t>
            </a:r>
          </a:p>
          <a:p>
            <a:pPr marL="609600" indent="-609600">
              <a:lnSpc>
                <a:spcPct val="90000"/>
              </a:lnSpc>
              <a:defRPr/>
            </a:pPr>
            <a:endParaRPr lang="ru-RU" sz="3200" dirty="0">
              <a:ln>
                <a:solidFill>
                  <a:schemeClr val="accent3">
                    <a:lumMod val="95000"/>
                  </a:schemeClr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defRPr/>
            </a:pPr>
            <a:r>
              <a:rPr lang="ru-RU" sz="3200" dirty="0">
                <a:ln>
                  <a:solidFill>
                    <a:schemeClr val="accent3">
                      <a:lumMod val="9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  </a:t>
            </a:r>
            <a:r>
              <a:rPr lang="en-US" sz="3200" dirty="0">
                <a:ln>
                  <a:solidFill>
                    <a:schemeClr val="accent3">
                      <a:lumMod val="9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ru-RU" sz="3200" dirty="0">
                <a:ln>
                  <a:solidFill>
                    <a:schemeClr val="accent3">
                      <a:lumMod val="9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200" dirty="0">
                <a:ln>
                  <a:solidFill>
                    <a:schemeClr val="accent3">
                      <a:lumMod val="9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0, </a:t>
            </a:r>
            <a:r>
              <a:rPr lang="ru-RU" sz="3200" dirty="0">
                <a:ln>
                  <a:solidFill>
                    <a:schemeClr val="accent3">
                      <a:lumMod val="9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значит 1 корень.</a:t>
            </a:r>
          </a:p>
          <a:p>
            <a:pPr marL="609600" indent="-609600">
              <a:lnSpc>
                <a:spcPct val="90000"/>
              </a:lnSpc>
              <a:defRPr/>
            </a:pPr>
            <a:endParaRPr lang="ru-RU" sz="3200" dirty="0">
              <a:ln>
                <a:solidFill>
                  <a:schemeClr val="accent3">
                    <a:lumMod val="95000"/>
                  </a:schemeClr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>
              <a:lnSpc>
                <a:spcPct val="90000"/>
              </a:lnSpc>
              <a:defRPr/>
            </a:pPr>
            <a:r>
              <a:rPr lang="ru-RU" sz="3200" dirty="0">
                <a:ln>
                  <a:solidFill>
                    <a:schemeClr val="accent3">
                      <a:lumMod val="9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  </a:t>
            </a:r>
            <a:r>
              <a:rPr lang="en-US" sz="3200" dirty="0">
                <a:ln>
                  <a:solidFill>
                    <a:schemeClr val="accent3">
                      <a:lumMod val="9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 </a:t>
            </a:r>
            <a:r>
              <a:rPr lang="ru-RU" sz="3200" dirty="0">
                <a:ln>
                  <a:solidFill>
                    <a:schemeClr val="accent3">
                      <a:lumMod val="9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200" dirty="0">
                <a:ln>
                  <a:solidFill>
                    <a:schemeClr val="accent3">
                      <a:lumMod val="9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0, </a:t>
            </a:r>
            <a:r>
              <a:rPr lang="ru-RU" sz="3200" dirty="0">
                <a:ln>
                  <a:solidFill>
                    <a:schemeClr val="accent3">
                      <a:lumMod val="9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значит        корней.</a:t>
            </a:r>
          </a:p>
          <a:p>
            <a:pPr marL="609600" indent="-609600" algn="ctr">
              <a:lnSpc>
                <a:spcPct val="90000"/>
              </a:lnSpc>
              <a:defRPr/>
            </a:pPr>
            <a:endParaRPr lang="ru-RU" sz="3200" dirty="0">
              <a:ln>
                <a:solidFill>
                  <a:schemeClr val="accent3">
                    <a:lumMod val="95000"/>
                  </a:schemeClr>
                </a:solidFill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algn="ctr">
              <a:lnSpc>
                <a:spcPct val="90000"/>
              </a:lnSpc>
              <a:defRPr/>
            </a:pPr>
            <a:r>
              <a:rPr lang="ru-RU" sz="3200" b="1" dirty="0">
                <a:ln>
                  <a:solidFill>
                    <a:schemeClr val="accent3">
                      <a:lumMod val="9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Оценка: 2 балла.</a:t>
            </a:r>
          </a:p>
        </p:txBody>
      </p:sp>
      <p:sp>
        <p:nvSpPr>
          <p:cNvPr id="19461" name="Прямоугольник 34"/>
          <p:cNvSpPr>
            <a:spLocks noChangeArrowheads="1"/>
          </p:cNvSpPr>
          <p:nvPr/>
        </p:nvSpPr>
        <p:spPr bwMode="auto">
          <a:xfrm>
            <a:off x="2714625" y="357188"/>
            <a:ext cx="37861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dirty="0">
                <a:ln>
                  <a:solidFill>
                    <a:schemeClr val="accent3">
                      <a:lumMod val="9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4000" b="1" dirty="0" smtClean="0">
                <a:ln>
                  <a:solidFill>
                    <a:schemeClr val="accent3">
                      <a:lumMod val="9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№2</a:t>
            </a:r>
            <a:endParaRPr lang="ru-RU" sz="4000" b="1" dirty="0">
              <a:ln>
                <a:solidFill>
                  <a:schemeClr val="accent3">
                    <a:lumMod val="95000"/>
                  </a:schemeClr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2" name="Прямоугольник 35"/>
          <p:cNvSpPr>
            <a:spLocks noChangeArrowheads="1"/>
          </p:cNvSpPr>
          <p:nvPr/>
        </p:nvSpPr>
        <p:spPr bwMode="auto">
          <a:xfrm>
            <a:off x="1000125" y="1214438"/>
            <a:ext cx="750093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dirty="0">
                <a:ln>
                  <a:solidFill>
                    <a:schemeClr val="accent3">
                      <a:lumMod val="95000"/>
                    </a:schemeClr>
                  </a:solidFill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скрывается за      ?</a:t>
            </a:r>
          </a:p>
        </p:txBody>
      </p:sp>
      <p:sp>
        <p:nvSpPr>
          <p:cNvPr id="7" name="Улыбающееся лицо 6"/>
          <p:cNvSpPr/>
          <p:nvPr/>
        </p:nvSpPr>
        <p:spPr>
          <a:xfrm>
            <a:off x="6286512" y="1357298"/>
            <a:ext cx="500063" cy="500063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3500438" y="2428875"/>
            <a:ext cx="500062" cy="428625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4500563" y="2428875"/>
            <a:ext cx="500062" cy="428625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Улыбающееся лицо 9"/>
          <p:cNvSpPr/>
          <p:nvPr/>
        </p:nvSpPr>
        <p:spPr>
          <a:xfrm>
            <a:off x="4214813" y="3357563"/>
            <a:ext cx="500062" cy="428625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Улыбающееся лицо 10"/>
          <p:cNvSpPr/>
          <p:nvPr/>
        </p:nvSpPr>
        <p:spPr>
          <a:xfrm>
            <a:off x="2214563" y="4143375"/>
            <a:ext cx="428625" cy="428625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Улыбающееся лицо 11"/>
          <p:cNvSpPr/>
          <p:nvPr/>
        </p:nvSpPr>
        <p:spPr>
          <a:xfrm>
            <a:off x="2214563" y="5072063"/>
            <a:ext cx="428625" cy="428625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Улыбающееся лицо 12"/>
          <p:cNvSpPr/>
          <p:nvPr/>
        </p:nvSpPr>
        <p:spPr>
          <a:xfrm>
            <a:off x="4429125" y="5072063"/>
            <a:ext cx="500063" cy="428625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179388" y="188913"/>
            <a:ext cx="8713787" cy="5001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i="1" dirty="0">
                <a:solidFill>
                  <a:srgbClr val="CC3300"/>
                </a:solidFill>
                <a:latin typeface="Georgia" pitchFamily="18" charset="0"/>
              </a:rPr>
              <a:t>Теорема Виета.</a:t>
            </a:r>
          </a:p>
          <a:p>
            <a:pPr lvl="1" algn="l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ru-RU" sz="2400" b="1" dirty="0"/>
              <a:t>  </a:t>
            </a:r>
            <a:r>
              <a:rPr lang="ru-RU" sz="2400" b="1" dirty="0">
                <a:solidFill>
                  <a:schemeClr val="hlink"/>
                </a:solidFill>
              </a:rPr>
              <a:t>Если</a:t>
            </a:r>
            <a:r>
              <a:rPr lang="ru-RU" sz="2400" b="1" dirty="0"/>
              <a:t> </a:t>
            </a:r>
            <a:r>
              <a:rPr lang="ru-RU" sz="2400" b="1" dirty="0">
                <a:solidFill>
                  <a:srgbClr val="0033CC"/>
                </a:solidFill>
              </a:rPr>
              <a:t>х</a:t>
            </a:r>
            <a:r>
              <a:rPr lang="ru-RU" sz="1200" b="1" dirty="0">
                <a:solidFill>
                  <a:srgbClr val="0033CC"/>
                </a:solidFill>
              </a:rPr>
              <a:t>1</a:t>
            </a:r>
            <a:r>
              <a:rPr lang="ru-RU" sz="2400" b="1" dirty="0"/>
              <a:t>  </a:t>
            </a:r>
            <a:r>
              <a:rPr lang="ru-RU" sz="2400" b="1" dirty="0">
                <a:solidFill>
                  <a:schemeClr val="hlink"/>
                </a:solidFill>
              </a:rPr>
              <a:t>и</a:t>
            </a:r>
            <a:r>
              <a:rPr lang="ru-RU" sz="2400" b="1" dirty="0"/>
              <a:t>  </a:t>
            </a:r>
            <a:r>
              <a:rPr lang="ru-RU" sz="2400" b="1" dirty="0">
                <a:solidFill>
                  <a:srgbClr val="0033CC"/>
                </a:solidFill>
              </a:rPr>
              <a:t>х</a:t>
            </a:r>
            <a:r>
              <a:rPr lang="ru-RU" sz="1200" b="1" dirty="0">
                <a:solidFill>
                  <a:srgbClr val="0033CC"/>
                </a:solidFill>
              </a:rPr>
              <a:t>2</a:t>
            </a:r>
            <a:r>
              <a:rPr lang="ru-RU" sz="2400" b="1" dirty="0"/>
              <a:t> </a:t>
            </a:r>
            <a:r>
              <a:rPr lang="ru-RU" sz="2400" b="1" dirty="0">
                <a:solidFill>
                  <a:schemeClr val="hlink"/>
                </a:solidFill>
              </a:rPr>
              <a:t>корни приведённого квадратного</a:t>
            </a:r>
          </a:p>
          <a:p>
            <a:pPr algn="l">
              <a:spcBef>
                <a:spcPct val="50000"/>
              </a:spcBef>
            </a:pPr>
            <a:r>
              <a:rPr lang="ru-RU" sz="2400" b="1" dirty="0"/>
              <a:t> 	</a:t>
            </a:r>
            <a:r>
              <a:rPr lang="ru-RU" sz="2400" b="1" dirty="0">
                <a:solidFill>
                  <a:schemeClr val="hlink"/>
                </a:solidFill>
              </a:rPr>
              <a:t>уравнения </a:t>
            </a:r>
            <a:r>
              <a:rPr lang="ru-RU" sz="2400" b="1" dirty="0"/>
              <a:t>  </a:t>
            </a:r>
            <a:r>
              <a:rPr lang="ru-RU" sz="2400" b="1" i="1" dirty="0" err="1">
                <a:solidFill>
                  <a:srgbClr val="0033CC"/>
                </a:solidFill>
              </a:rPr>
              <a:t>х</a:t>
            </a:r>
            <a:r>
              <a:rPr lang="en-US" sz="2400" b="1" i="1" dirty="0">
                <a:solidFill>
                  <a:srgbClr val="0033CC"/>
                </a:solidFill>
                <a:cs typeface="Arial" charset="0"/>
              </a:rPr>
              <a:t>²</a:t>
            </a:r>
            <a:r>
              <a:rPr lang="ru-RU" sz="2400" b="1" i="1" dirty="0">
                <a:solidFill>
                  <a:srgbClr val="0033CC"/>
                </a:solidFill>
              </a:rPr>
              <a:t> </a:t>
            </a:r>
            <a:r>
              <a:rPr lang="en-US" sz="2400" b="1" i="1" dirty="0">
                <a:solidFill>
                  <a:srgbClr val="0033CC"/>
                </a:solidFill>
              </a:rPr>
              <a:t>+</a:t>
            </a:r>
            <a:r>
              <a:rPr lang="en-US" sz="2400" b="1" i="1" dirty="0">
                <a:solidFill>
                  <a:schemeClr val="hlink"/>
                </a:solidFill>
              </a:rPr>
              <a:t> </a:t>
            </a:r>
            <a:r>
              <a:rPr lang="en-US" sz="2400" b="1" i="1" dirty="0" err="1">
                <a:solidFill>
                  <a:srgbClr val="990099"/>
                </a:solidFill>
              </a:rPr>
              <a:t>p</a:t>
            </a:r>
            <a:r>
              <a:rPr lang="en-US" sz="2400" b="1" i="1" dirty="0" err="1">
                <a:solidFill>
                  <a:srgbClr val="0033CC"/>
                </a:solidFill>
              </a:rPr>
              <a:t>x</a:t>
            </a:r>
            <a:r>
              <a:rPr lang="en-US" sz="2400" b="1" i="1" dirty="0">
                <a:solidFill>
                  <a:schemeClr val="hlink"/>
                </a:solidFill>
              </a:rPr>
              <a:t> </a:t>
            </a:r>
            <a:r>
              <a:rPr lang="en-US" sz="2400" b="1" i="1" dirty="0">
                <a:solidFill>
                  <a:srgbClr val="0033CC"/>
                </a:solidFill>
              </a:rPr>
              <a:t>+ </a:t>
            </a:r>
            <a:r>
              <a:rPr lang="en-US" sz="2400" b="1" i="1" dirty="0">
                <a:solidFill>
                  <a:srgbClr val="CC0000"/>
                </a:solidFill>
              </a:rPr>
              <a:t>q</a:t>
            </a:r>
            <a:r>
              <a:rPr lang="en-US" sz="2400" b="1" i="1" dirty="0">
                <a:solidFill>
                  <a:srgbClr val="0033CC"/>
                </a:solidFill>
              </a:rPr>
              <a:t> = 0</a:t>
            </a:r>
            <a:r>
              <a:rPr lang="ru-RU" sz="2400" b="1" dirty="0">
                <a:solidFill>
                  <a:schemeClr val="hlink"/>
                </a:solidFill>
              </a:rPr>
              <a:t>,</a:t>
            </a:r>
            <a:r>
              <a:rPr lang="ru-RU" sz="2400" dirty="0"/>
              <a:t> </a:t>
            </a:r>
          </a:p>
          <a:p>
            <a:pPr algn="l">
              <a:spcBef>
                <a:spcPct val="50000"/>
              </a:spcBef>
            </a:pPr>
            <a:r>
              <a:rPr lang="ru-RU" sz="2400" dirty="0"/>
              <a:t>	</a:t>
            </a:r>
            <a:r>
              <a:rPr lang="ru-RU" sz="2400" b="1" dirty="0">
                <a:solidFill>
                  <a:schemeClr val="hlink"/>
                </a:solidFill>
              </a:rPr>
              <a:t>то</a:t>
            </a:r>
            <a:r>
              <a:rPr lang="ru-RU" sz="2400" dirty="0"/>
              <a:t>   </a:t>
            </a:r>
            <a:r>
              <a:rPr lang="en-US" sz="2400" b="1" i="1" dirty="0">
                <a:solidFill>
                  <a:srgbClr val="0033CC"/>
                </a:solidFill>
              </a:rPr>
              <a:t>x</a:t>
            </a:r>
            <a:r>
              <a:rPr lang="en-US" sz="1200" b="1" i="1" dirty="0">
                <a:solidFill>
                  <a:srgbClr val="0033CC"/>
                </a:solidFill>
              </a:rPr>
              <a:t>1</a:t>
            </a:r>
            <a:r>
              <a:rPr lang="en-US" sz="2400" b="1" i="1" dirty="0">
                <a:solidFill>
                  <a:srgbClr val="0033CC"/>
                </a:solidFill>
              </a:rPr>
              <a:t> + x</a:t>
            </a:r>
            <a:r>
              <a:rPr lang="en-US" sz="1200" b="1" i="1" dirty="0">
                <a:solidFill>
                  <a:srgbClr val="0033CC"/>
                </a:solidFill>
              </a:rPr>
              <a:t>2</a:t>
            </a:r>
            <a:r>
              <a:rPr lang="en-US" sz="2400" b="1" i="1" dirty="0">
                <a:solidFill>
                  <a:srgbClr val="0033CC"/>
                </a:solidFill>
              </a:rPr>
              <a:t> =</a:t>
            </a:r>
            <a:r>
              <a:rPr lang="en-US" sz="2400" b="1" i="1" dirty="0"/>
              <a:t> </a:t>
            </a:r>
            <a:r>
              <a:rPr lang="en-US" sz="2400" b="1" i="1" dirty="0">
                <a:solidFill>
                  <a:srgbClr val="990099"/>
                </a:solidFill>
              </a:rPr>
              <a:t>- p</a:t>
            </a:r>
            <a:r>
              <a:rPr lang="ru-RU" sz="2400" b="1" i="1" dirty="0">
                <a:solidFill>
                  <a:schemeClr val="hlink"/>
                </a:solidFill>
              </a:rPr>
              <a:t>,    а</a:t>
            </a:r>
            <a:r>
              <a:rPr lang="ru-RU" sz="2400" b="1" i="1" dirty="0"/>
              <a:t> </a:t>
            </a:r>
            <a:r>
              <a:rPr lang="ru-RU" sz="2400" dirty="0"/>
              <a:t>    </a:t>
            </a:r>
            <a:r>
              <a:rPr lang="en-US" sz="2400" b="1" i="1" dirty="0">
                <a:solidFill>
                  <a:srgbClr val="0033CC"/>
                </a:solidFill>
              </a:rPr>
              <a:t>x</a:t>
            </a:r>
            <a:r>
              <a:rPr lang="en-US" sz="1200" b="1" i="1" dirty="0">
                <a:solidFill>
                  <a:srgbClr val="0033CC"/>
                </a:solidFill>
              </a:rPr>
              <a:t>1</a:t>
            </a:r>
            <a:r>
              <a:rPr lang="en-US" sz="2400" b="1" i="1" dirty="0">
                <a:solidFill>
                  <a:srgbClr val="0033CC"/>
                </a:solidFill>
              </a:rPr>
              <a:t> x</a:t>
            </a:r>
            <a:r>
              <a:rPr lang="en-US" sz="1200" b="1" i="1" dirty="0">
                <a:solidFill>
                  <a:srgbClr val="0033CC"/>
                </a:solidFill>
              </a:rPr>
              <a:t>2 </a:t>
            </a:r>
            <a:r>
              <a:rPr lang="en-US" sz="2400" b="1" i="1" dirty="0">
                <a:solidFill>
                  <a:srgbClr val="0033CC"/>
                </a:solidFill>
              </a:rPr>
              <a:t>= </a:t>
            </a:r>
            <a:r>
              <a:rPr lang="en-US" sz="2400" b="1" i="1" dirty="0">
                <a:solidFill>
                  <a:srgbClr val="CC0000"/>
                </a:solidFill>
              </a:rPr>
              <a:t>q</a:t>
            </a:r>
            <a:r>
              <a:rPr lang="en-US" sz="2400" b="1" dirty="0">
                <a:solidFill>
                  <a:schemeClr val="hlink"/>
                </a:solidFill>
              </a:rPr>
              <a:t>.</a:t>
            </a:r>
            <a:endParaRPr lang="ru-RU" sz="2400" b="1" dirty="0">
              <a:solidFill>
                <a:schemeClr val="hlink"/>
              </a:solidFill>
            </a:endParaRPr>
          </a:p>
          <a:p>
            <a:pPr algn="l">
              <a:spcBef>
                <a:spcPct val="50000"/>
              </a:spcBef>
            </a:pPr>
            <a:r>
              <a:rPr lang="ru-RU" sz="2400" b="1" i="1" dirty="0">
                <a:solidFill>
                  <a:srgbClr val="0033CC"/>
                </a:solidFill>
              </a:rPr>
              <a:t>Обратное утверждение:</a:t>
            </a:r>
          </a:p>
          <a:p>
            <a:pPr lvl="1" algn="l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ru-RU" sz="2400" b="1" dirty="0"/>
              <a:t>   </a:t>
            </a:r>
            <a:r>
              <a:rPr lang="ru-RU" sz="2400" b="1" dirty="0">
                <a:solidFill>
                  <a:schemeClr val="hlink"/>
                </a:solidFill>
              </a:rPr>
              <a:t>Если числа</a:t>
            </a:r>
            <a:r>
              <a:rPr lang="ru-RU" sz="2400" b="1" dirty="0"/>
              <a:t> </a:t>
            </a:r>
            <a:r>
              <a:rPr lang="en-US" sz="2400" b="1" dirty="0">
                <a:solidFill>
                  <a:srgbClr val="0033CC"/>
                </a:solidFill>
              </a:rPr>
              <a:t>m</a:t>
            </a:r>
            <a:r>
              <a:rPr lang="en-US" sz="2400" b="1" dirty="0"/>
              <a:t> </a:t>
            </a:r>
            <a:r>
              <a:rPr lang="ru-RU" sz="2400" b="1" dirty="0">
                <a:solidFill>
                  <a:schemeClr val="hlink"/>
                </a:solidFill>
              </a:rPr>
              <a:t>и </a:t>
            </a:r>
            <a:r>
              <a:rPr lang="en-US" sz="2400" b="1" dirty="0"/>
              <a:t> </a:t>
            </a:r>
            <a:r>
              <a:rPr lang="en-US" sz="2400" b="1" dirty="0">
                <a:solidFill>
                  <a:srgbClr val="0033CC"/>
                </a:solidFill>
              </a:rPr>
              <a:t>n</a:t>
            </a:r>
            <a:r>
              <a:rPr lang="en-US" sz="2400" b="1" dirty="0"/>
              <a:t> </a:t>
            </a:r>
            <a:r>
              <a:rPr lang="ru-RU" sz="2400" b="1" dirty="0">
                <a:solidFill>
                  <a:schemeClr val="hlink"/>
                </a:solidFill>
              </a:rPr>
              <a:t>таковы, что</a:t>
            </a:r>
            <a:r>
              <a:rPr lang="ru-RU" sz="2400" b="1" dirty="0"/>
              <a:t> </a:t>
            </a:r>
            <a:r>
              <a:rPr lang="en-US" sz="2400" b="1" dirty="0"/>
              <a:t>  </a:t>
            </a:r>
            <a:r>
              <a:rPr lang="en-US" sz="2400" b="1" dirty="0">
                <a:solidFill>
                  <a:srgbClr val="0033CC"/>
                </a:solidFill>
              </a:rPr>
              <a:t>m + n</a:t>
            </a:r>
            <a:r>
              <a:rPr lang="en-US" sz="2400" b="1" dirty="0"/>
              <a:t> </a:t>
            </a:r>
            <a:r>
              <a:rPr lang="en-US" sz="2400" b="1" dirty="0">
                <a:solidFill>
                  <a:schemeClr val="hlink"/>
                </a:solidFill>
              </a:rPr>
              <a:t>= </a:t>
            </a:r>
            <a:r>
              <a:rPr lang="en-US" sz="2400" b="1" dirty="0">
                <a:solidFill>
                  <a:srgbClr val="990099"/>
                </a:solidFill>
              </a:rPr>
              <a:t>- p</a:t>
            </a:r>
            <a:r>
              <a:rPr lang="en-US" sz="2400" b="1" dirty="0">
                <a:solidFill>
                  <a:schemeClr val="hlink"/>
                </a:solidFill>
              </a:rPr>
              <a:t>,</a:t>
            </a:r>
            <a:r>
              <a:rPr lang="en-US" sz="2400" b="1" dirty="0"/>
              <a:t>  </a:t>
            </a:r>
            <a:r>
              <a:rPr lang="ru-RU" sz="2400" b="1" dirty="0"/>
              <a:t>    	</a:t>
            </a:r>
            <a:r>
              <a:rPr lang="en-US" sz="2400" b="1" dirty="0" err="1">
                <a:solidFill>
                  <a:srgbClr val="0033CC"/>
                </a:solidFill>
              </a:rPr>
              <a:t>mn</a:t>
            </a:r>
            <a:r>
              <a:rPr lang="en-US" sz="2400" b="1" dirty="0"/>
              <a:t> </a:t>
            </a:r>
            <a:r>
              <a:rPr lang="en-US" sz="2400" b="1" dirty="0">
                <a:solidFill>
                  <a:schemeClr val="hlink"/>
                </a:solidFill>
              </a:rPr>
              <a:t>=</a:t>
            </a:r>
            <a:r>
              <a:rPr lang="en-US" sz="2400" b="1" dirty="0"/>
              <a:t> </a:t>
            </a:r>
            <a:r>
              <a:rPr lang="en-US" sz="2400" b="1" dirty="0">
                <a:solidFill>
                  <a:srgbClr val="CC0000"/>
                </a:solidFill>
              </a:rPr>
              <a:t>q</a:t>
            </a:r>
            <a:r>
              <a:rPr lang="ru-RU" sz="2400" b="1" dirty="0">
                <a:solidFill>
                  <a:schemeClr val="hlink"/>
                </a:solidFill>
              </a:rPr>
              <a:t>, то эти числа являются корнями 	уравнения</a:t>
            </a:r>
            <a:r>
              <a:rPr lang="ru-RU" sz="2400" b="1" dirty="0"/>
              <a:t> </a:t>
            </a:r>
            <a:r>
              <a:rPr lang="ru-RU" sz="2400" b="1" i="1" dirty="0" err="1">
                <a:solidFill>
                  <a:srgbClr val="0033CC"/>
                </a:solidFill>
              </a:rPr>
              <a:t>х</a:t>
            </a:r>
            <a:r>
              <a:rPr lang="en-US" sz="2400" b="1" i="1" dirty="0">
                <a:solidFill>
                  <a:srgbClr val="0033CC"/>
                </a:solidFill>
                <a:cs typeface="Arial" charset="0"/>
              </a:rPr>
              <a:t>²</a:t>
            </a:r>
            <a:r>
              <a:rPr lang="ru-RU" sz="2400" b="1" i="1" dirty="0">
                <a:solidFill>
                  <a:srgbClr val="0033CC"/>
                </a:solidFill>
              </a:rPr>
              <a:t> </a:t>
            </a:r>
            <a:r>
              <a:rPr lang="en-US" sz="2400" b="1" i="1" dirty="0">
                <a:solidFill>
                  <a:srgbClr val="0033CC"/>
                </a:solidFill>
              </a:rPr>
              <a:t>+ </a:t>
            </a:r>
            <a:r>
              <a:rPr lang="en-US" sz="2400" b="1" i="1" dirty="0" err="1">
                <a:solidFill>
                  <a:srgbClr val="990099"/>
                </a:solidFill>
              </a:rPr>
              <a:t>p</a:t>
            </a:r>
            <a:r>
              <a:rPr lang="en-US" sz="2400" b="1" i="1" dirty="0" err="1">
                <a:solidFill>
                  <a:srgbClr val="0033CC"/>
                </a:solidFill>
              </a:rPr>
              <a:t>x</a:t>
            </a:r>
            <a:r>
              <a:rPr lang="en-US" sz="2400" b="1" i="1" dirty="0">
                <a:solidFill>
                  <a:srgbClr val="0033CC"/>
                </a:solidFill>
              </a:rPr>
              <a:t> + </a:t>
            </a:r>
            <a:r>
              <a:rPr lang="en-US" sz="2400" b="1" i="1" dirty="0">
                <a:solidFill>
                  <a:srgbClr val="CC0000"/>
                </a:solidFill>
              </a:rPr>
              <a:t>q</a:t>
            </a:r>
            <a:r>
              <a:rPr lang="en-US" sz="2400" b="1" i="1" dirty="0">
                <a:solidFill>
                  <a:srgbClr val="0033CC"/>
                </a:solidFill>
              </a:rPr>
              <a:t> = 0</a:t>
            </a:r>
            <a:r>
              <a:rPr lang="ru-RU" sz="2400" b="1" i="1" dirty="0">
                <a:solidFill>
                  <a:srgbClr val="0033CC"/>
                </a:solidFill>
              </a:rPr>
              <a:t>.</a:t>
            </a:r>
          </a:p>
          <a:p>
            <a:pPr algn="l">
              <a:spcBef>
                <a:spcPct val="50000"/>
              </a:spcBef>
            </a:pPr>
            <a:endParaRPr lang="ru-RU" sz="2400" i="1" dirty="0">
              <a:solidFill>
                <a:srgbClr val="CC0000"/>
              </a:solidFill>
            </a:endParaRPr>
          </a:p>
          <a:p>
            <a:pPr algn="l">
              <a:spcBef>
                <a:spcPct val="50000"/>
              </a:spcBef>
            </a:pPr>
            <a:endParaRPr lang="ru-RU" dirty="0"/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879475" y="3089275"/>
            <a:ext cx="75803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ru-RU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2928926" y="4069424"/>
          <a:ext cx="3357586" cy="2269479"/>
        </p:xfrm>
        <a:graphic>
          <a:graphicData uri="http://schemas.openxmlformats.org/presentationml/2006/ole">
            <p:oleObj spid="_x0000_s2049" name="Формула" r:id="rId4" imgW="1028700" imgH="698500" progId="Equation.3">
              <p:embed/>
            </p:oleObj>
          </a:graphicData>
        </a:graphic>
      </p:graphicFrame>
    </p:spTree>
  </p:cSld>
  <p:clrMapOvr>
    <a:masterClrMapping/>
  </p:clrMapOvr>
  <p:transition spd="med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97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97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97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97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97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97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97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97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97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97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Приемы устного решения некоторых квадратных уравнений.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/>
              <a:t>1) </a:t>
            </a:r>
            <a:r>
              <a:rPr lang="en-US" b="1" dirty="0"/>
              <a:t>a</a:t>
            </a:r>
            <a:r>
              <a:rPr lang="ru-RU" b="1" dirty="0"/>
              <a:t> + </a:t>
            </a:r>
            <a:r>
              <a:rPr lang="en-US" b="1" dirty="0"/>
              <a:t>b</a:t>
            </a:r>
            <a:r>
              <a:rPr lang="ru-RU" b="1" dirty="0"/>
              <a:t> +с = 0            х</a:t>
            </a:r>
            <a:r>
              <a:rPr lang="ru-RU" b="1" baseline="-25000" dirty="0"/>
              <a:t>1 </a:t>
            </a:r>
            <a:r>
              <a:rPr lang="ru-RU" b="1" dirty="0"/>
              <a:t>= 1,  х</a:t>
            </a:r>
            <a:r>
              <a:rPr lang="ru-RU" b="1" baseline="-25000" dirty="0"/>
              <a:t>2</a:t>
            </a:r>
            <a:r>
              <a:rPr lang="ru-RU" b="1" dirty="0"/>
              <a:t> = с/а.</a:t>
            </a:r>
          </a:p>
          <a:p>
            <a:r>
              <a:rPr lang="ru-RU" dirty="0"/>
              <a:t>5х</a:t>
            </a:r>
            <a:r>
              <a:rPr lang="ru-RU" baseline="30000" dirty="0"/>
              <a:t>2</a:t>
            </a:r>
            <a:r>
              <a:rPr lang="ru-RU" dirty="0"/>
              <a:t> + 4х – 9 = 0; х</a:t>
            </a:r>
            <a:r>
              <a:rPr lang="ru-RU" baseline="-25000" dirty="0"/>
              <a:t>1 </a:t>
            </a:r>
            <a:r>
              <a:rPr lang="ru-RU" dirty="0"/>
              <a:t>=1, х</a:t>
            </a:r>
            <a:r>
              <a:rPr lang="ru-RU" baseline="-25000" dirty="0"/>
              <a:t>2</a:t>
            </a:r>
            <a:r>
              <a:rPr lang="ru-RU" dirty="0"/>
              <a:t> = - 9/2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pPr>
              <a:buNone/>
            </a:pPr>
            <a:r>
              <a:rPr lang="ru-RU" b="1" dirty="0"/>
              <a:t>2) а - </a:t>
            </a:r>
            <a:r>
              <a:rPr lang="en-US" b="1" dirty="0"/>
              <a:t>b</a:t>
            </a:r>
            <a:r>
              <a:rPr lang="ru-RU" b="1" dirty="0"/>
              <a:t> + с = 0            х</a:t>
            </a:r>
            <a:r>
              <a:rPr lang="ru-RU" b="1" baseline="-25000" dirty="0"/>
              <a:t>1 </a:t>
            </a:r>
            <a:r>
              <a:rPr lang="ru-RU" b="1" dirty="0"/>
              <a:t>= - 1,  х</a:t>
            </a:r>
            <a:r>
              <a:rPr lang="ru-RU" b="1" baseline="-25000" dirty="0"/>
              <a:t>2</a:t>
            </a:r>
            <a:r>
              <a:rPr lang="ru-RU" b="1" dirty="0"/>
              <a:t> =  - с/а.</a:t>
            </a:r>
          </a:p>
          <a:p>
            <a:r>
              <a:rPr lang="ru-RU" dirty="0"/>
              <a:t>Например: 4х</a:t>
            </a:r>
            <a:r>
              <a:rPr lang="ru-RU" baseline="30000" dirty="0"/>
              <a:t>2</a:t>
            </a:r>
            <a:r>
              <a:rPr lang="ru-RU" dirty="0"/>
              <a:t> + 11х + 7 = 0;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х</a:t>
            </a:r>
            <a:r>
              <a:rPr lang="ru-RU" baseline="-25000" dirty="0" smtClean="0"/>
              <a:t>1 </a:t>
            </a:r>
            <a:r>
              <a:rPr lang="ru-RU" dirty="0"/>
              <a:t>= - 1, х</a:t>
            </a:r>
            <a:r>
              <a:rPr lang="ru-RU" baseline="-25000" dirty="0"/>
              <a:t>2</a:t>
            </a:r>
            <a:r>
              <a:rPr lang="ru-RU" dirty="0"/>
              <a:t> = - 7/4.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Приемы устного решения </a:t>
            </a:r>
            <a:r>
              <a:rPr lang="ru-RU" sz="3600" b="1" dirty="0"/>
              <a:t>некоторых квадратных уравнений.</a:t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/>
              <a:t>3)</a:t>
            </a:r>
            <a:r>
              <a:rPr lang="ru-RU" dirty="0"/>
              <a:t> </a:t>
            </a:r>
            <a:r>
              <a:rPr lang="ru-RU" dirty="0" err="1"/>
              <a:t>а</a:t>
            </a:r>
            <a:r>
              <a:rPr lang="ru-RU" dirty="0" err="1">
                <a:sym typeface="Symbol"/>
              </a:rPr>
              <a:t></a:t>
            </a:r>
            <a:r>
              <a:rPr lang="ru-RU" dirty="0" err="1"/>
              <a:t>в</a:t>
            </a:r>
            <a:r>
              <a:rPr lang="ru-RU" dirty="0"/>
              <a:t> +с</a:t>
            </a:r>
            <a:r>
              <a:rPr lang="ru-RU" dirty="0">
                <a:sym typeface="Symbol"/>
              </a:rPr>
              <a:t></a:t>
            </a:r>
            <a:r>
              <a:rPr lang="ru-RU" dirty="0"/>
              <a:t>0</a:t>
            </a:r>
          </a:p>
          <a:p>
            <a:r>
              <a:rPr lang="ru-RU" dirty="0"/>
              <a:t>Устно решить уравнение: х</a:t>
            </a:r>
            <a:r>
              <a:rPr lang="ru-RU" baseline="30000" dirty="0"/>
              <a:t>2</a:t>
            </a:r>
            <a:r>
              <a:rPr lang="ru-RU" dirty="0"/>
              <a:t> + </a:t>
            </a:r>
            <a:r>
              <a:rPr lang="en-US" dirty="0"/>
              <a:t>b</a:t>
            </a:r>
            <a:r>
              <a:rPr lang="ru-RU" dirty="0" err="1"/>
              <a:t>х</a:t>
            </a:r>
            <a:r>
              <a:rPr lang="ru-RU" dirty="0"/>
              <a:t> + ас = 0 </a:t>
            </a:r>
          </a:p>
          <a:p>
            <a:r>
              <a:rPr lang="ru-RU" dirty="0"/>
              <a:t>Его корни разделить на а.</a:t>
            </a:r>
          </a:p>
          <a:p>
            <a:r>
              <a:rPr lang="ru-RU" dirty="0"/>
              <a:t>а) 2х</a:t>
            </a:r>
            <a:r>
              <a:rPr lang="ru-RU" baseline="30000" dirty="0"/>
              <a:t>2</a:t>
            </a:r>
            <a:r>
              <a:rPr lang="ru-RU" dirty="0"/>
              <a:t> – 11х + 5 = 0.</a:t>
            </a:r>
          </a:p>
          <a:p>
            <a:r>
              <a:rPr lang="ru-RU" dirty="0"/>
              <a:t>Решаем устно уравнение: х</a:t>
            </a:r>
            <a:r>
              <a:rPr lang="ru-RU" baseline="30000" dirty="0"/>
              <a:t>2</a:t>
            </a:r>
            <a:r>
              <a:rPr lang="ru-RU" dirty="0"/>
              <a:t> – 11х + 10 = 0. Его корни 1 и 10. Делим на 2.</a:t>
            </a:r>
          </a:p>
          <a:p>
            <a:r>
              <a:rPr lang="ru-RU" dirty="0"/>
              <a:t> Тогда х</a:t>
            </a:r>
            <a:r>
              <a:rPr lang="ru-RU" baseline="-25000" dirty="0"/>
              <a:t>1</a:t>
            </a:r>
            <a:r>
              <a:rPr lang="ru-RU" dirty="0"/>
              <a:t> </a:t>
            </a:r>
            <a:r>
              <a:rPr lang="ru-RU" dirty="0" smtClean="0"/>
              <a:t>=0,5 </a:t>
            </a:r>
            <a:r>
              <a:rPr lang="ru-RU" dirty="0"/>
              <a:t>, х</a:t>
            </a:r>
            <a:r>
              <a:rPr lang="ru-RU" baseline="-25000" dirty="0"/>
              <a:t>2</a:t>
            </a:r>
            <a:r>
              <a:rPr lang="ru-RU" dirty="0"/>
              <a:t> = 5.</a:t>
            </a:r>
          </a:p>
          <a:p>
            <a:r>
              <a:rPr lang="ru-RU" dirty="0"/>
              <a:t>                          Ответ: </a:t>
            </a:r>
            <a:r>
              <a:rPr lang="ru-RU" dirty="0" smtClean="0"/>
              <a:t>0,5; </a:t>
            </a:r>
            <a:r>
              <a:rPr lang="ru-RU" dirty="0"/>
              <a:t>5.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Приемы устного решения некоторых квадратных уравнений.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в) 6х</a:t>
            </a:r>
            <a:r>
              <a:rPr lang="ru-RU" baseline="30000" dirty="0"/>
              <a:t>2</a:t>
            </a:r>
            <a:r>
              <a:rPr lang="ru-RU" dirty="0"/>
              <a:t> –7х – 3 = 0</a:t>
            </a:r>
          </a:p>
          <a:p>
            <a:pPr>
              <a:buNone/>
            </a:pPr>
            <a:r>
              <a:rPr lang="ru-RU" dirty="0"/>
              <a:t>Решаем устно уравнение: х</a:t>
            </a:r>
            <a:r>
              <a:rPr lang="ru-RU" baseline="30000" dirty="0"/>
              <a:t>2</a:t>
            </a:r>
            <a:r>
              <a:rPr lang="ru-RU" dirty="0"/>
              <a:t> –7х – 18 = 0. Его корни  -2 и 9. Делим на 6.</a:t>
            </a:r>
          </a:p>
          <a:p>
            <a:pPr>
              <a:buNone/>
            </a:pPr>
            <a:r>
              <a:rPr lang="ru-RU" dirty="0"/>
              <a:t>Тогда х</a:t>
            </a:r>
            <a:r>
              <a:rPr lang="ru-RU" baseline="-25000" dirty="0"/>
              <a:t>1</a:t>
            </a:r>
            <a:r>
              <a:rPr lang="ru-RU" dirty="0"/>
              <a:t> =  - </a:t>
            </a:r>
            <a:r>
              <a:rPr lang="ru-RU" dirty="0" smtClean="0"/>
              <a:t>1</a:t>
            </a:r>
            <a:r>
              <a:rPr lang="en-US" dirty="0" smtClean="0"/>
              <a:t>/3</a:t>
            </a:r>
            <a:r>
              <a:rPr lang="ru-RU" dirty="0" smtClean="0"/>
              <a:t>, </a:t>
            </a:r>
            <a:r>
              <a:rPr lang="ru-RU" dirty="0"/>
              <a:t>х</a:t>
            </a:r>
            <a:r>
              <a:rPr lang="ru-RU" baseline="-25000" dirty="0"/>
              <a:t>2</a:t>
            </a:r>
            <a:r>
              <a:rPr lang="ru-RU" dirty="0"/>
              <a:t> = </a:t>
            </a:r>
            <a:r>
              <a:rPr lang="en-US" dirty="0" smtClean="0"/>
              <a:t>1,5</a:t>
            </a:r>
            <a:r>
              <a:rPr lang="ru-RU" dirty="0" smtClean="0"/>
              <a:t>.</a:t>
            </a:r>
            <a:endParaRPr lang="ru-RU" dirty="0"/>
          </a:p>
          <a:p>
            <a:pPr>
              <a:buNone/>
            </a:pPr>
            <a:r>
              <a:rPr lang="ru-RU" dirty="0"/>
              <a:t>                          Ответ</a:t>
            </a:r>
            <a:r>
              <a:rPr lang="ru-RU" dirty="0" smtClean="0"/>
              <a:t>:-</a:t>
            </a:r>
            <a:r>
              <a:rPr lang="en-US" dirty="0" smtClean="0"/>
              <a:t>1/3</a:t>
            </a:r>
            <a:r>
              <a:rPr lang="ru-RU" dirty="0" smtClean="0"/>
              <a:t> </a:t>
            </a:r>
            <a:r>
              <a:rPr lang="ru-RU" dirty="0"/>
              <a:t>; </a:t>
            </a:r>
            <a:r>
              <a:rPr lang="en-US" dirty="0" smtClean="0"/>
              <a:t>1,5</a:t>
            </a:r>
            <a:r>
              <a:rPr lang="ru-RU" dirty="0" smtClean="0"/>
              <a:t> </a:t>
            </a:r>
            <a:r>
              <a:rPr lang="ru-RU" dirty="0"/>
              <a:t>; 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1068</Words>
  <Application>Microsoft Office PowerPoint</Application>
  <PresentationFormat>Экран (4:3)</PresentationFormat>
  <Paragraphs>188</Paragraphs>
  <Slides>19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Формула</vt:lpstr>
      <vt:lpstr>Квадратные уравнения</vt:lpstr>
      <vt:lpstr>Слайд 2</vt:lpstr>
      <vt:lpstr>Слайд 3</vt:lpstr>
      <vt:lpstr>Слайд 4</vt:lpstr>
      <vt:lpstr>Слайд 5</vt:lpstr>
      <vt:lpstr>Слайд 6</vt:lpstr>
      <vt:lpstr>Приемы устного решения некоторых квадратных уравнений. </vt:lpstr>
      <vt:lpstr>Приемы устного решения некоторых квадратных уравнений. </vt:lpstr>
      <vt:lpstr>Приемы устного решения некоторых квадратных уравнений. </vt:lpstr>
      <vt:lpstr>Решите уравнения, используя эти свойства:</vt:lpstr>
      <vt:lpstr>Соотнесите квадратные уравнения и способы их решения:</vt:lpstr>
      <vt:lpstr>Найдите ошибки в решении уравнений:</vt:lpstr>
      <vt:lpstr>Найдите ошибки в решении уравнений:</vt:lpstr>
      <vt:lpstr>Самостоятельная работа</vt:lpstr>
      <vt:lpstr>Самостоятельная работа</vt:lpstr>
      <vt:lpstr>Оцените свою работу:</vt:lpstr>
      <vt:lpstr>Домашнее задание</vt:lpstr>
      <vt:lpstr>Итог урока </vt:lpstr>
      <vt:lpstr>Использованные источники: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Катаевы</cp:lastModifiedBy>
  <cp:revision>30</cp:revision>
  <dcterms:created xsi:type="dcterms:W3CDTF">2014-03-20T08:52:08Z</dcterms:created>
  <dcterms:modified xsi:type="dcterms:W3CDTF">2015-01-24T03:36:02Z</dcterms:modified>
</cp:coreProperties>
</file>